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media/image6.jpg" ContentType="image/jpeg"/>
  <Override PartName="/ppt/media/image7.jpg" ContentType="image/jpeg"/>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94" r:id="rId4"/>
    <p:sldId id="259" r:id="rId5"/>
    <p:sldId id="267" r:id="rId6"/>
    <p:sldId id="286" r:id="rId7"/>
    <p:sldId id="285" r:id="rId8"/>
    <p:sldId id="289" r:id="rId9"/>
    <p:sldId id="287" r:id="rId10"/>
    <p:sldId id="293" r:id="rId11"/>
    <p:sldId id="288" r:id="rId12"/>
    <p:sldId id="268" r:id="rId13"/>
    <p:sldId id="270" r:id="rId14"/>
    <p:sldId id="272" r:id="rId15"/>
    <p:sldId id="273" r:id="rId16"/>
    <p:sldId id="271" r:id="rId17"/>
    <p:sldId id="274" r:id="rId18"/>
    <p:sldId id="291" r:id="rId19"/>
    <p:sldId id="290" r:id="rId20"/>
    <p:sldId id="263" r:id="rId21"/>
    <p:sldId id="275" r:id="rId22"/>
    <p:sldId id="276" r:id="rId23"/>
    <p:sldId id="278" r:id="rId24"/>
    <p:sldId id="282" r:id="rId25"/>
    <p:sldId id="281" r:id="rId26"/>
    <p:sldId id="292" r:id="rId27"/>
    <p:sldId id="280" r:id="rId28"/>
    <p:sldId id="284" r:id="rId29"/>
    <p:sldId id="258" r:id="rId30"/>
    <p:sldId id="295" r:id="rId31"/>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8AC61-7A38-4530-9B50-97B920AC369D}" v="585" dt="2023-07-27T17:27:01.8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046" autoAdjust="0"/>
  </p:normalViewPr>
  <p:slideViewPr>
    <p:cSldViewPr>
      <p:cViewPr varScale="1">
        <p:scale>
          <a:sx n="48" d="100"/>
          <a:sy n="48" d="100"/>
        </p:scale>
        <p:origin x="1090" y="6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976C53B5-9E5A-4561-A60E-0AA2D8DB65C3}" type="datetimeFigureOut">
              <a:rPr lang="en-US" smtClean="0"/>
              <a:t>7/30/2023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5EA2002-8E0D-431F-83B5-81FAACF07227}" type="slidenum">
              <a:rPr lang="en-US" smtClean="0"/>
              <a:t>‹#›</a:t>
            </a:fld>
            <a:endParaRPr lang="en-US"/>
          </a:p>
        </p:txBody>
      </p:sp>
    </p:spTree>
    <p:extLst>
      <p:ext uri="{BB962C8B-B14F-4D97-AF65-F5344CB8AC3E}">
        <p14:creationId xmlns:p14="http://schemas.microsoft.com/office/powerpoint/2010/main" val="262050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A2002-8E0D-431F-83B5-81FAACF07227}" type="slidenum">
              <a:rPr lang="en-US" smtClean="0"/>
              <a:t>5</a:t>
            </a:fld>
            <a:endParaRPr lang="en-US"/>
          </a:p>
        </p:txBody>
      </p:sp>
    </p:spTree>
    <p:extLst>
      <p:ext uri="{BB962C8B-B14F-4D97-AF65-F5344CB8AC3E}">
        <p14:creationId xmlns:p14="http://schemas.microsoft.com/office/powerpoint/2010/main" val="150526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A2002-8E0D-431F-83B5-81FAACF07227}" type="slidenum">
              <a:rPr lang="en-US" smtClean="0"/>
              <a:t>7</a:t>
            </a:fld>
            <a:endParaRPr lang="en-US"/>
          </a:p>
        </p:txBody>
      </p:sp>
    </p:spTree>
    <p:extLst>
      <p:ext uri="{BB962C8B-B14F-4D97-AF65-F5344CB8AC3E}">
        <p14:creationId xmlns:p14="http://schemas.microsoft.com/office/powerpoint/2010/main" val="240804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A2002-8E0D-431F-83B5-81FAACF07227}" type="slidenum">
              <a:rPr lang="en-US" smtClean="0"/>
              <a:t>10</a:t>
            </a:fld>
            <a:endParaRPr lang="en-US"/>
          </a:p>
        </p:txBody>
      </p:sp>
    </p:spTree>
    <p:extLst>
      <p:ext uri="{BB962C8B-B14F-4D97-AF65-F5344CB8AC3E}">
        <p14:creationId xmlns:p14="http://schemas.microsoft.com/office/powerpoint/2010/main" val="153792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A2002-8E0D-431F-83B5-81FAACF07227}" type="slidenum">
              <a:rPr lang="en-US" smtClean="0"/>
              <a:t>11</a:t>
            </a:fld>
            <a:endParaRPr lang="en-US"/>
          </a:p>
        </p:txBody>
      </p:sp>
    </p:spTree>
    <p:extLst>
      <p:ext uri="{BB962C8B-B14F-4D97-AF65-F5344CB8AC3E}">
        <p14:creationId xmlns:p14="http://schemas.microsoft.com/office/powerpoint/2010/main" val="336112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A2002-8E0D-431F-83B5-81FAACF07227}" type="slidenum">
              <a:rPr lang="en-US" smtClean="0"/>
              <a:t>15</a:t>
            </a:fld>
            <a:endParaRPr lang="en-US"/>
          </a:p>
        </p:txBody>
      </p:sp>
    </p:spTree>
    <p:extLst>
      <p:ext uri="{BB962C8B-B14F-4D97-AF65-F5344CB8AC3E}">
        <p14:creationId xmlns:p14="http://schemas.microsoft.com/office/powerpoint/2010/main" val="5646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5EA2002-8E0D-431F-83B5-81FAACF07227}" type="slidenum">
              <a:rPr lang="en-US" smtClean="0"/>
              <a:t>18</a:t>
            </a:fld>
            <a:endParaRPr lang="en-US"/>
          </a:p>
        </p:txBody>
      </p:sp>
    </p:spTree>
    <p:extLst>
      <p:ext uri="{BB962C8B-B14F-4D97-AF65-F5344CB8AC3E}">
        <p14:creationId xmlns:p14="http://schemas.microsoft.com/office/powerpoint/2010/main" val="374629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A2002-8E0D-431F-83B5-81FAACF07227}" type="slidenum">
              <a:rPr lang="en-US" smtClean="0"/>
              <a:t>21</a:t>
            </a:fld>
            <a:endParaRPr lang="en-US"/>
          </a:p>
        </p:txBody>
      </p:sp>
    </p:spTree>
    <p:extLst>
      <p:ext uri="{BB962C8B-B14F-4D97-AF65-F5344CB8AC3E}">
        <p14:creationId xmlns:p14="http://schemas.microsoft.com/office/powerpoint/2010/main" val="66120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91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3000" b="0" i="0">
                <a:solidFill>
                  <a:schemeClr val="tx1"/>
                </a:solidFill>
                <a:latin typeface="Arial Black"/>
                <a:cs typeface="Arial Black"/>
              </a:defRPr>
            </a:lvl1p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5090C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11696699" cy="10286999"/>
          </a:xfrm>
          <a:prstGeom prst="rect">
            <a:avLst/>
          </a:prstGeom>
        </p:spPr>
      </p:pic>
      <p:sp>
        <p:nvSpPr>
          <p:cNvPr id="18" name="bg object 18"/>
          <p:cNvSpPr/>
          <p:nvPr/>
        </p:nvSpPr>
        <p:spPr>
          <a:xfrm>
            <a:off x="1382243" y="2167717"/>
            <a:ext cx="2329180" cy="834390"/>
          </a:xfrm>
          <a:custGeom>
            <a:avLst/>
            <a:gdLst/>
            <a:ahLst/>
            <a:cxnLst/>
            <a:rect l="l" t="t" r="r" b="b"/>
            <a:pathLst>
              <a:path w="2329179" h="834389">
                <a:moveTo>
                  <a:pt x="287727" y="626231"/>
                </a:moveTo>
                <a:lnTo>
                  <a:pt x="285471" y="627735"/>
                </a:lnTo>
                <a:lnTo>
                  <a:pt x="284718" y="629522"/>
                </a:lnTo>
                <a:lnTo>
                  <a:pt x="285471" y="631590"/>
                </a:lnTo>
                <a:lnTo>
                  <a:pt x="286223" y="633471"/>
                </a:lnTo>
                <a:lnTo>
                  <a:pt x="288103" y="634411"/>
                </a:lnTo>
                <a:lnTo>
                  <a:pt x="291112" y="634411"/>
                </a:lnTo>
                <a:lnTo>
                  <a:pt x="535117" y="634411"/>
                </a:lnTo>
                <a:lnTo>
                  <a:pt x="540382" y="634411"/>
                </a:lnTo>
                <a:lnTo>
                  <a:pt x="544520" y="635916"/>
                </a:lnTo>
                <a:lnTo>
                  <a:pt x="547529" y="638924"/>
                </a:lnTo>
                <a:lnTo>
                  <a:pt x="550726" y="641933"/>
                </a:lnTo>
                <a:lnTo>
                  <a:pt x="552324" y="646165"/>
                </a:lnTo>
                <a:lnTo>
                  <a:pt x="552324" y="651618"/>
                </a:lnTo>
                <a:lnTo>
                  <a:pt x="552324" y="803099"/>
                </a:lnTo>
                <a:lnTo>
                  <a:pt x="552324" y="808364"/>
                </a:lnTo>
                <a:lnTo>
                  <a:pt x="550726" y="812595"/>
                </a:lnTo>
                <a:lnTo>
                  <a:pt x="547529" y="815792"/>
                </a:lnTo>
                <a:lnTo>
                  <a:pt x="544520" y="818801"/>
                </a:lnTo>
                <a:lnTo>
                  <a:pt x="540382" y="820306"/>
                </a:lnTo>
                <a:lnTo>
                  <a:pt x="535117" y="820306"/>
                </a:lnTo>
                <a:lnTo>
                  <a:pt x="23131" y="820306"/>
                </a:lnTo>
                <a:lnTo>
                  <a:pt x="17677" y="820306"/>
                </a:lnTo>
                <a:lnTo>
                  <a:pt x="13446" y="818801"/>
                </a:lnTo>
                <a:lnTo>
                  <a:pt x="10437" y="815792"/>
                </a:lnTo>
                <a:lnTo>
                  <a:pt x="7428" y="812595"/>
                </a:lnTo>
                <a:lnTo>
                  <a:pt x="5923" y="808364"/>
                </a:lnTo>
                <a:lnTo>
                  <a:pt x="5923" y="803099"/>
                </a:lnTo>
                <a:lnTo>
                  <a:pt x="5923" y="653875"/>
                </a:lnTo>
                <a:lnTo>
                  <a:pt x="5923" y="645413"/>
                </a:lnTo>
                <a:lnTo>
                  <a:pt x="8932" y="638078"/>
                </a:lnTo>
                <a:lnTo>
                  <a:pt x="14950" y="631872"/>
                </a:lnTo>
                <a:lnTo>
                  <a:pt x="56768" y="589824"/>
                </a:lnTo>
                <a:lnTo>
                  <a:pt x="95661" y="550079"/>
                </a:lnTo>
                <a:lnTo>
                  <a:pt x="131630" y="512636"/>
                </a:lnTo>
                <a:lnTo>
                  <a:pt x="164674" y="477496"/>
                </a:lnTo>
                <a:lnTo>
                  <a:pt x="194794" y="444659"/>
                </a:lnTo>
                <a:lnTo>
                  <a:pt x="221990" y="414125"/>
                </a:lnTo>
                <a:lnTo>
                  <a:pt x="280569" y="343157"/>
                </a:lnTo>
                <a:lnTo>
                  <a:pt x="305076" y="305217"/>
                </a:lnTo>
                <a:lnTo>
                  <a:pt x="324681" y="243722"/>
                </a:lnTo>
                <a:lnTo>
                  <a:pt x="323817" y="231222"/>
                </a:lnTo>
                <a:lnTo>
                  <a:pt x="303295" y="196402"/>
                </a:lnTo>
                <a:lnTo>
                  <a:pt x="272777" y="188151"/>
                </a:lnTo>
                <a:lnTo>
                  <a:pt x="261705" y="189068"/>
                </a:lnTo>
                <a:lnTo>
                  <a:pt x="227872" y="210630"/>
                </a:lnTo>
                <a:lnTo>
                  <a:pt x="219462" y="277290"/>
                </a:lnTo>
                <a:lnTo>
                  <a:pt x="219462" y="282744"/>
                </a:lnTo>
                <a:lnTo>
                  <a:pt x="217958" y="286975"/>
                </a:lnTo>
                <a:lnTo>
                  <a:pt x="214949" y="289984"/>
                </a:lnTo>
                <a:lnTo>
                  <a:pt x="211940" y="292993"/>
                </a:lnTo>
                <a:lnTo>
                  <a:pt x="207709" y="294497"/>
                </a:lnTo>
                <a:lnTo>
                  <a:pt x="202255" y="294497"/>
                </a:lnTo>
                <a:lnTo>
                  <a:pt x="17489" y="294497"/>
                </a:lnTo>
                <a:lnTo>
                  <a:pt x="12035" y="294497"/>
                </a:lnTo>
                <a:lnTo>
                  <a:pt x="7710" y="292993"/>
                </a:lnTo>
                <a:lnTo>
                  <a:pt x="4513" y="289984"/>
                </a:lnTo>
                <a:lnTo>
                  <a:pt x="1504" y="286975"/>
                </a:lnTo>
                <a:lnTo>
                  <a:pt x="0" y="282744"/>
                </a:lnTo>
                <a:lnTo>
                  <a:pt x="0" y="277290"/>
                </a:lnTo>
                <a:lnTo>
                  <a:pt x="0" y="219463"/>
                </a:lnTo>
                <a:lnTo>
                  <a:pt x="12764" y="157897"/>
                </a:lnTo>
                <a:lnTo>
                  <a:pt x="42030" y="104653"/>
                </a:lnTo>
                <a:lnTo>
                  <a:pt x="85683" y="61001"/>
                </a:lnTo>
                <a:lnTo>
                  <a:pt x="141043" y="28772"/>
                </a:lnTo>
                <a:lnTo>
                  <a:pt x="205993" y="8885"/>
                </a:lnTo>
                <a:lnTo>
                  <a:pt x="278418" y="2256"/>
                </a:lnTo>
                <a:lnTo>
                  <a:pt x="317135" y="4213"/>
                </a:lnTo>
                <a:lnTo>
                  <a:pt x="387374" y="19869"/>
                </a:lnTo>
                <a:lnTo>
                  <a:pt x="447441" y="50581"/>
                </a:lnTo>
                <a:lnTo>
                  <a:pt x="493844" y="93599"/>
                </a:lnTo>
                <a:lnTo>
                  <a:pt x="525896" y="147813"/>
                </a:lnTo>
                <a:lnTo>
                  <a:pt x="542116" y="209307"/>
                </a:lnTo>
                <a:lnTo>
                  <a:pt x="544144" y="242594"/>
                </a:lnTo>
                <a:lnTo>
                  <a:pt x="542874" y="269903"/>
                </a:lnTo>
                <a:lnTo>
                  <a:pt x="532719" y="321666"/>
                </a:lnTo>
                <a:lnTo>
                  <a:pt x="512321" y="370484"/>
                </a:lnTo>
                <a:lnTo>
                  <a:pt x="480304" y="421542"/>
                </a:lnTo>
                <a:lnTo>
                  <a:pt x="447335" y="463820"/>
                </a:lnTo>
                <a:lnTo>
                  <a:pt x="417011" y="497952"/>
                </a:lnTo>
                <a:lnTo>
                  <a:pt x="380428" y="535399"/>
                </a:lnTo>
                <a:lnTo>
                  <a:pt x="343192" y="572352"/>
                </a:lnTo>
                <a:lnTo>
                  <a:pt x="324681" y="590406"/>
                </a:lnTo>
                <a:lnTo>
                  <a:pt x="287727" y="626231"/>
                </a:lnTo>
                <a:close/>
              </a:path>
              <a:path w="2329179" h="834389">
                <a:moveTo>
                  <a:pt x="873548" y="834128"/>
                </a:moveTo>
                <a:lnTo>
                  <a:pt x="814292" y="829579"/>
                </a:lnTo>
                <a:lnTo>
                  <a:pt x="761489" y="815934"/>
                </a:lnTo>
                <a:lnTo>
                  <a:pt x="715139" y="793190"/>
                </a:lnTo>
                <a:lnTo>
                  <a:pt x="675241" y="761350"/>
                </a:lnTo>
                <a:lnTo>
                  <a:pt x="643154" y="721787"/>
                </a:lnTo>
                <a:lnTo>
                  <a:pt x="620234" y="675878"/>
                </a:lnTo>
                <a:lnTo>
                  <a:pt x="606483" y="623621"/>
                </a:lnTo>
                <a:lnTo>
                  <a:pt x="601899" y="565018"/>
                </a:lnTo>
                <a:lnTo>
                  <a:pt x="601899" y="266853"/>
                </a:lnTo>
                <a:lnTo>
                  <a:pt x="606483" y="208778"/>
                </a:lnTo>
                <a:lnTo>
                  <a:pt x="620234" y="156980"/>
                </a:lnTo>
                <a:lnTo>
                  <a:pt x="643154" y="111459"/>
                </a:lnTo>
                <a:lnTo>
                  <a:pt x="675241" y="72214"/>
                </a:lnTo>
                <a:lnTo>
                  <a:pt x="715139" y="40620"/>
                </a:lnTo>
                <a:lnTo>
                  <a:pt x="761489" y="18053"/>
                </a:lnTo>
                <a:lnTo>
                  <a:pt x="814292" y="4513"/>
                </a:lnTo>
                <a:lnTo>
                  <a:pt x="873548" y="0"/>
                </a:lnTo>
                <a:lnTo>
                  <a:pt x="932680" y="4513"/>
                </a:lnTo>
                <a:lnTo>
                  <a:pt x="985395" y="18053"/>
                </a:lnTo>
                <a:lnTo>
                  <a:pt x="1031692" y="40620"/>
                </a:lnTo>
                <a:lnTo>
                  <a:pt x="1071572" y="72214"/>
                </a:lnTo>
                <a:lnTo>
                  <a:pt x="1103659" y="111459"/>
                </a:lnTo>
                <a:lnTo>
                  <a:pt x="1126579" y="156980"/>
                </a:lnTo>
                <a:lnTo>
                  <a:pt x="1140330" y="208778"/>
                </a:lnTo>
                <a:lnTo>
                  <a:pt x="1144914" y="266853"/>
                </a:lnTo>
                <a:lnTo>
                  <a:pt x="1144914" y="565018"/>
                </a:lnTo>
                <a:lnTo>
                  <a:pt x="1140330" y="623621"/>
                </a:lnTo>
                <a:lnTo>
                  <a:pt x="1126579" y="675878"/>
                </a:lnTo>
                <a:lnTo>
                  <a:pt x="1103659" y="721787"/>
                </a:lnTo>
                <a:lnTo>
                  <a:pt x="1071572" y="761350"/>
                </a:lnTo>
                <a:lnTo>
                  <a:pt x="1031692" y="793190"/>
                </a:lnTo>
                <a:lnTo>
                  <a:pt x="985395" y="815934"/>
                </a:lnTo>
                <a:lnTo>
                  <a:pt x="932680" y="829579"/>
                </a:lnTo>
                <a:lnTo>
                  <a:pt x="873548" y="834128"/>
                </a:lnTo>
                <a:close/>
              </a:path>
              <a:path w="2329179" h="834389">
                <a:moveTo>
                  <a:pt x="873548" y="648233"/>
                </a:moveTo>
                <a:lnTo>
                  <a:pt x="913322" y="629334"/>
                </a:lnTo>
                <a:lnTo>
                  <a:pt x="926809" y="592468"/>
                </a:lnTo>
                <a:lnTo>
                  <a:pt x="927708" y="576584"/>
                </a:lnTo>
                <a:lnTo>
                  <a:pt x="927708" y="256416"/>
                </a:lnTo>
                <a:lnTo>
                  <a:pt x="919616" y="215372"/>
                </a:lnTo>
                <a:lnTo>
                  <a:pt x="885554" y="187093"/>
                </a:lnTo>
                <a:lnTo>
                  <a:pt x="873548" y="185894"/>
                </a:lnTo>
                <a:lnTo>
                  <a:pt x="861524" y="187093"/>
                </a:lnTo>
                <a:lnTo>
                  <a:pt x="827197" y="215372"/>
                </a:lnTo>
                <a:lnTo>
                  <a:pt x="819105" y="256416"/>
                </a:lnTo>
                <a:lnTo>
                  <a:pt x="819105" y="576584"/>
                </a:lnTo>
                <a:lnTo>
                  <a:pt x="827197" y="618844"/>
                </a:lnTo>
                <a:lnTo>
                  <a:pt x="861524" y="647052"/>
                </a:lnTo>
                <a:lnTo>
                  <a:pt x="873548" y="648233"/>
                </a:lnTo>
                <a:close/>
              </a:path>
              <a:path w="2329179" h="834389">
                <a:moveTo>
                  <a:pt x="1484648" y="626231"/>
                </a:moveTo>
                <a:lnTo>
                  <a:pt x="1482391" y="627735"/>
                </a:lnTo>
                <a:lnTo>
                  <a:pt x="1481639" y="629522"/>
                </a:lnTo>
                <a:lnTo>
                  <a:pt x="1482391" y="631590"/>
                </a:lnTo>
                <a:lnTo>
                  <a:pt x="1483143" y="633471"/>
                </a:lnTo>
                <a:lnTo>
                  <a:pt x="1485024" y="634411"/>
                </a:lnTo>
                <a:lnTo>
                  <a:pt x="1488033" y="634411"/>
                </a:lnTo>
                <a:lnTo>
                  <a:pt x="1732037" y="634411"/>
                </a:lnTo>
                <a:lnTo>
                  <a:pt x="1737303" y="634411"/>
                </a:lnTo>
                <a:lnTo>
                  <a:pt x="1741440" y="635916"/>
                </a:lnTo>
                <a:lnTo>
                  <a:pt x="1744449" y="638924"/>
                </a:lnTo>
                <a:lnTo>
                  <a:pt x="1747646" y="641933"/>
                </a:lnTo>
                <a:lnTo>
                  <a:pt x="1749244" y="646165"/>
                </a:lnTo>
                <a:lnTo>
                  <a:pt x="1749244" y="651618"/>
                </a:lnTo>
                <a:lnTo>
                  <a:pt x="1749244" y="803099"/>
                </a:lnTo>
                <a:lnTo>
                  <a:pt x="1749244" y="808364"/>
                </a:lnTo>
                <a:lnTo>
                  <a:pt x="1747646" y="812595"/>
                </a:lnTo>
                <a:lnTo>
                  <a:pt x="1744449" y="815792"/>
                </a:lnTo>
                <a:lnTo>
                  <a:pt x="1741440" y="818801"/>
                </a:lnTo>
                <a:lnTo>
                  <a:pt x="1737303" y="820306"/>
                </a:lnTo>
                <a:lnTo>
                  <a:pt x="1732037" y="820306"/>
                </a:lnTo>
                <a:lnTo>
                  <a:pt x="1220051" y="820306"/>
                </a:lnTo>
                <a:lnTo>
                  <a:pt x="1214597" y="820306"/>
                </a:lnTo>
                <a:lnTo>
                  <a:pt x="1210366" y="818801"/>
                </a:lnTo>
                <a:lnTo>
                  <a:pt x="1207357" y="815792"/>
                </a:lnTo>
                <a:lnTo>
                  <a:pt x="1204348" y="812595"/>
                </a:lnTo>
                <a:lnTo>
                  <a:pt x="1202844" y="808364"/>
                </a:lnTo>
                <a:lnTo>
                  <a:pt x="1202844" y="803099"/>
                </a:lnTo>
                <a:lnTo>
                  <a:pt x="1202844" y="653875"/>
                </a:lnTo>
                <a:lnTo>
                  <a:pt x="1202844" y="645413"/>
                </a:lnTo>
                <a:lnTo>
                  <a:pt x="1205853" y="638078"/>
                </a:lnTo>
                <a:lnTo>
                  <a:pt x="1211870" y="631872"/>
                </a:lnTo>
                <a:lnTo>
                  <a:pt x="1253688" y="589824"/>
                </a:lnTo>
                <a:lnTo>
                  <a:pt x="1292582" y="550079"/>
                </a:lnTo>
                <a:lnTo>
                  <a:pt x="1328550" y="512636"/>
                </a:lnTo>
                <a:lnTo>
                  <a:pt x="1361595" y="477496"/>
                </a:lnTo>
                <a:lnTo>
                  <a:pt x="1391715" y="444659"/>
                </a:lnTo>
                <a:lnTo>
                  <a:pt x="1418910" y="414125"/>
                </a:lnTo>
                <a:lnTo>
                  <a:pt x="1477490" y="343157"/>
                </a:lnTo>
                <a:lnTo>
                  <a:pt x="1501996" y="305217"/>
                </a:lnTo>
                <a:lnTo>
                  <a:pt x="1521601" y="243722"/>
                </a:lnTo>
                <a:lnTo>
                  <a:pt x="1520737" y="231222"/>
                </a:lnTo>
                <a:lnTo>
                  <a:pt x="1500215" y="196402"/>
                </a:lnTo>
                <a:lnTo>
                  <a:pt x="1469697" y="188151"/>
                </a:lnTo>
                <a:lnTo>
                  <a:pt x="1458625" y="189068"/>
                </a:lnTo>
                <a:lnTo>
                  <a:pt x="1424792" y="210630"/>
                </a:lnTo>
                <a:lnTo>
                  <a:pt x="1416383" y="277290"/>
                </a:lnTo>
                <a:lnTo>
                  <a:pt x="1416383" y="282744"/>
                </a:lnTo>
                <a:lnTo>
                  <a:pt x="1414878" y="286975"/>
                </a:lnTo>
                <a:lnTo>
                  <a:pt x="1411869" y="289984"/>
                </a:lnTo>
                <a:lnTo>
                  <a:pt x="1408860" y="292993"/>
                </a:lnTo>
                <a:lnTo>
                  <a:pt x="1404629" y="294497"/>
                </a:lnTo>
                <a:lnTo>
                  <a:pt x="1399175" y="294497"/>
                </a:lnTo>
                <a:lnTo>
                  <a:pt x="1214409" y="294497"/>
                </a:lnTo>
                <a:lnTo>
                  <a:pt x="1208955" y="294497"/>
                </a:lnTo>
                <a:lnTo>
                  <a:pt x="1204630" y="292993"/>
                </a:lnTo>
                <a:lnTo>
                  <a:pt x="1201433" y="289984"/>
                </a:lnTo>
                <a:lnTo>
                  <a:pt x="1198424" y="286975"/>
                </a:lnTo>
                <a:lnTo>
                  <a:pt x="1196920" y="282744"/>
                </a:lnTo>
                <a:lnTo>
                  <a:pt x="1196920" y="277290"/>
                </a:lnTo>
                <a:lnTo>
                  <a:pt x="1196920" y="219463"/>
                </a:lnTo>
                <a:lnTo>
                  <a:pt x="1209684" y="157897"/>
                </a:lnTo>
                <a:lnTo>
                  <a:pt x="1238951" y="104653"/>
                </a:lnTo>
                <a:lnTo>
                  <a:pt x="1282603" y="61001"/>
                </a:lnTo>
                <a:lnTo>
                  <a:pt x="1337963" y="28772"/>
                </a:lnTo>
                <a:lnTo>
                  <a:pt x="1402913" y="8885"/>
                </a:lnTo>
                <a:lnTo>
                  <a:pt x="1475339" y="2256"/>
                </a:lnTo>
                <a:lnTo>
                  <a:pt x="1514055" y="4213"/>
                </a:lnTo>
                <a:lnTo>
                  <a:pt x="1584295" y="19869"/>
                </a:lnTo>
                <a:lnTo>
                  <a:pt x="1644361" y="50581"/>
                </a:lnTo>
                <a:lnTo>
                  <a:pt x="1690764" y="93599"/>
                </a:lnTo>
                <a:lnTo>
                  <a:pt x="1722816" y="147813"/>
                </a:lnTo>
                <a:lnTo>
                  <a:pt x="1739036" y="209307"/>
                </a:lnTo>
                <a:lnTo>
                  <a:pt x="1741064" y="242594"/>
                </a:lnTo>
                <a:lnTo>
                  <a:pt x="1739794" y="269903"/>
                </a:lnTo>
                <a:lnTo>
                  <a:pt x="1729639" y="321666"/>
                </a:lnTo>
                <a:lnTo>
                  <a:pt x="1709241" y="370484"/>
                </a:lnTo>
                <a:lnTo>
                  <a:pt x="1677224" y="421542"/>
                </a:lnTo>
                <a:lnTo>
                  <a:pt x="1644255" y="463820"/>
                </a:lnTo>
                <a:lnTo>
                  <a:pt x="1613931" y="497952"/>
                </a:lnTo>
                <a:lnTo>
                  <a:pt x="1577348" y="535399"/>
                </a:lnTo>
                <a:lnTo>
                  <a:pt x="1540113" y="572352"/>
                </a:lnTo>
                <a:lnTo>
                  <a:pt x="1521601" y="590406"/>
                </a:lnTo>
                <a:lnTo>
                  <a:pt x="1484648" y="626231"/>
                </a:lnTo>
                <a:close/>
              </a:path>
              <a:path w="2329179" h="834389">
                <a:moveTo>
                  <a:pt x="2301497" y="418333"/>
                </a:moveTo>
                <a:lnTo>
                  <a:pt x="2313591" y="448217"/>
                </a:lnTo>
                <a:lnTo>
                  <a:pt x="2322230" y="480322"/>
                </a:lnTo>
                <a:lnTo>
                  <a:pt x="2327413" y="514648"/>
                </a:lnTo>
                <a:lnTo>
                  <a:pt x="2329141" y="551196"/>
                </a:lnTo>
                <a:lnTo>
                  <a:pt x="2326761" y="596171"/>
                </a:lnTo>
                <a:lnTo>
                  <a:pt x="2319620" y="637726"/>
                </a:lnTo>
                <a:lnTo>
                  <a:pt x="2307720" y="675860"/>
                </a:lnTo>
                <a:lnTo>
                  <a:pt x="2291059" y="710574"/>
                </a:lnTo>
                <a:lnTo>
                  <a:pt x="2252131" y="760927"/>
                </a:lnTo>
                <a:lnTo>
                  <a:pt x="2200228" y="798585"/>
                </a:lnTo>
                <a:lnTo>
                  <a:pt x="2136970" y="821857"/>
                </a:lnTo>
                <a:lnTo>
                  <a:pt x="2063416" y="829615"/>
                </a:lnTo>
                <a:lnTo>
                  <a:pt x="2014544" y="826406"/>
                </a:lnTo>
                <a:lnTo>
                  <a:pt x="1969481" y="816780"/>
                </a:lnTo>
                <a:lnTo>
                  <a:pt x="1928226" y="800736"/>
                </a:lnTo>
                <a:lnTo>
                  <a:pt x="1890779" y="778275"/>
                </a:lnTo>
                <a:lnTo>
                  <a:pt x="1858674" y="750348"/>
                </a:lnTo>
                <a:lnTo>
                  <a:pt x="1833445" y="718191"/>
                </a:lnTo>
                <a:lnTo>
                  <a:pt x="1815092" y="681802"/>
                </a:lnTo>
                <a:lnTo>
                  <a:pt x="1803614" y="641181"/>
                </a:lnTo>
                <a:lnTo>
                  <a:pt x="1793618" y="585751"/>
                </a:lnTo>
                <a:lnTo>
                  <a:pt x="1792049" y="565018"/>
                </a:lnTo>
                <a:lnTo>
                  <a:pt x="1792049" y="553358"/>
                </a:lnTo>
                <a:lnTo>
                  <a:pt x="1797785" y="547529"/>
                </a:lnTo>
                <a:lnTo>
                  <a:pt x="1809256" y="547529"/>
                </a:lnTo>
                <a:lnTo>
                  <a:pt x="1992894" y="547529"/>
                </a:lnTo>
                <a:lnTo>
                  <a:pt x="2011935" y="575367"/>
                </a:lnTo>
                <a:lnTo>
                  <a:pt x="2013204" y="585540"/>
                </a:lnTo>
                <a:lnTo>
                  <a:pt x="2029283" y="628364"/>
                </a:lnTo>
                <a:lnTo>
                  <a:pt x="2063416" y="643438"/>
                </a:lnTo>
                <a:lnTo>
                  <a:pt x="2070715" y="642803"/>
                </a:lnTo>
                <a:lnTo>
                  <a:pt x="2105200" y="613660"/>
                </a:lnTo>
                <a:lnTo>
                  <a:pt x="2114685" y="571788"/>
                </a:lnTo>
                <a:lnTo>
                  <a:pt x="2116730" y="535963"/>
                </a:lnTo>
                <a:lnTo>
                  <a:pt x="2116219" y="517857"/>
                </a:lnTo>
                <a:lnTo>
                  <a:pt x="2108550" y="474750"/>
                </a:lnTo>
                <a:lnTo>
                  <a:pt x="2090073" y="441112"/>
                </a:lnTo>
                <a:lnTo>
                  <a:pt x="2062287" y="429899"/>
                </a:lnTo>
                <a:lnTo>
                  <a:pt x="2050017" y="431186"/>
                </a:lnTo>
                <a:lnTo>
                  <a:pt x="2037464" y="435047"/>
                </a:lnTo>
                <a:lnTo>
                  <a:pt x="2024629" y="441482"/>
                </a:lnTo>
                <a:lnTo>
                  <a:pt x="2011512" y="450491"/>
                </a:lnTo>
                <a:lnTo>
                  <a:pt x="2007563" y="453688"/>
                </a:lnTo>
                <a:lnTo>
                  <a:pt x="2003331" y="455286"/>
                </a:lnTo>
                <a:lnTo>
                  <a:pt x="1998818" y="455286"/>
                </a:lnTo>
                <a:lnTo>
                  <a:pt x="1993364" y="455286"/>
                </a:lnTo>
                <a:lnTo>
                  <a:pt x="1989133" y="453312"/>
                </a:lnTo>
                <a:lnTo>
                  <a:pt x="1986124" y="449363"/>
                </a:lnTo>
                <a:lnTo>
                  <a:pt x="1893600" y="346683"/>
                </a:lnTo>
                <a:lnTo>
                  <a:pt x="1890591" y="343486"/>
                </a:lnTo>
                <a:lnTo>
                  <a:pt x="1889086" y="339255"/>
                </a:lnTo>
                <a:lnTo>
                  <a:pt x="1889086" y="333989"/>
                </a:lnTo>
                <a:lnTo>
                  <a:pt x="1889086" y="328536"/>
                </a:lnTo>
                <a:lnTo>
                  <a:pt x="1891343" y="324304"/>
                </a:lnTo>
                <a:lnTo>
                  <a:pt x="1895857" y="321296"/>
                </a:lnTo>
                <a:lnTo>
                  <a:pt x="2045080" y="204512"/>
                </a:lnTo>
                <a:lnTo>
                  <a:pt x="2047337" y="202255"/>
                </a:lnTo>
                <a:lnTo>
                  <a:pt x="2048089" y="200375"/>
                </a:lnTo>
                <a:lnTo>
                  <a:pt x="2047337" y="198870"/>
                </a:lnTo>
                <a:lnTo>
                  <a:pt x="2046584" y="197178"/>
                </a:lnTo>
                <a:lnTo>
                  <a:pt x="2044610" y="196331"/>
                </a:lnTo>
                <a:lnTo>
                  <a:pt x="2041413" y="196331"/>
                </a:lnTo>
                <a:lnTo>
                  <a:pt x="1830131" y="196331"/>
                </a:lnTo>
                <a:lnTo>
                  <a:pt x="1824677" y="196331"/>
                </a:lnTo>
                <a:lnTo>
                  <a:pt x="1820352" y="194827"/>
                </a:lnTo>
                <a:lnTo>
                  <a:pt x="1817154" y="191818"/>
                </a:lnTo>
                <a:lnTo>
                  <a:pt x="1814146" y="188621"/>
                </a:lnTo>
                <a:lnTo>
                  <a:pt x="1812641" y="184390"/>
                </a:lnTo>
                <a:lnTo>
                  <a:pt x="1812641" y="179124"/>
                </a:lnTo>
                <a:lnTo>
                  <a:pt x="1812641" y="28772"/>
                </a:lnTo>
                <a:lnTo>
                  <a:pt x="1812641" y="23507"/>
                </a:lnTo>
                <a:lnTo>
                  <a:pt x="1814146" y="19369"/>
                </a:lnTo>
                <a:lnTo>
                  <a:pt x="1817154" y="16361"/>
                </a:lnTo>
                <a:lnTo>
                  <a:pt x="1820352" y="13164"/>
                </a:lnTo>
                <a:lnTo>
                  <a:pt x="1824677" y="11565"/>
                </a:lnTo>
                <a:lnTo>
                  <a:pt x="1830131" y="11565"/>
                </a:lnTo>
                <a:lnTo>
                  <a:pt x="2304882" y="11565"/>
                </a:lnTo>
                <a:lnTo>
                  <a:pt x="2310335" y="11565"/>
                </a:lnTo>
                <a:lnTo>
                  <a:pt x="2314566" y="13164"/>
                </a:lnTo>
                <a:lnTo>
                  <a:pt x="2317575" y="16361"/>
                </a:lnTo>
                <a:lnTo>
                  <a:pt x="2320772" y="19369"/>
                </a:lnTo>
                <a:lnTo>
                  <a:pt x="2322371" y="23507"/>
                </a:lnTo>
                <a:lnTo>
                  <a:pt x="2322371" y="28772"/>
                </a:lnTo>
                <a:lnTo>
                  <a:pt x="2322371" y="183638"/>
                </a:lnTo>
                <a:lnTo>
                  <a:pt x="2322371" y="192100"/>
                </a:lnTo>
                <a:lnTo>
                  <a:pt x="2319268" y="199058"/>
                </a:lnTo>
                <a:lnTo>
                  <a:pt x="2313062" y="204512"/>
                </a:lnTo>
                <a:lnTo>
                  <a:pt x="2186969" y="317628"/>
                </a:lnTo>
                <a:lnTo>
                  <a:pt x="2182456" y="322330"/>
                </a:lnTo>
                <a:lnTo>
                  <a:pt x="2182926" y="325433"/>
                </a:lnTo>
                <a:lnTo>
                  <a:pt x="2188380" y="326937"/>
                </a:lnTo>
                <a:lnTo>
                  <a:pt x="2224011" y="340054"/>
                </a:lnTo>
                <a:lnTo>
                  <a:pt x="2254741" y="359659"/>
                </a:lnTo>
                <a:lnTo>
                  <a:pt x="2280569" y="385752"/>
                </a:lnTo>
                <a:lnTo>
                  <a:pt x="2301497" y="418333"/>
                </a:lnTo>
                <a:close/>
              </a:path>
            </a:pathLst>
          </a:custGeom>
          <a:ln w="27441">
            <a:solidFill>
              <a:srgbClr val="1B2D38"/>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1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3000" b="0" i="0">
                <a:solidFill>
                  <a:schemeClr val="tx1"/>
                </a:solidFill>
                <a:latin typeface="Arial Black"/>
                <a:cs typeface="Arial Black"/>
              </a:defRPr>
            </a:lvl1p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100" b="1" i="0">
                <a:solidFill>
                  <a:schemeClr val="tx1"/>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3000" b="0" i="0">
                <a:solidFill>
                  <a:schemeClr val="tx1"/>
                </a:solidFill>
                <a:latin typeface="Arial Black"/>
                <a:cs typeface="Arial Black"/>
              </a:defRPr>
            </a:lvl1p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1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3000" b="0" i="0">
                <a:solidFill>
                  <a:schemeClr val="tx1"/>
                </a:solidFill>
                <a:latin typeface="Arial Black"/>
                <a:cs typeface="Arial Black"/>
              </a:defRPr>
            </a:lvl1p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3000" b="0" i="0">
                <a:solidFill>
                  <a:schemeClr val="tx1"/>
                </a:solidFill>
                <a:latin typeface="Arial Black"/>
                <a:cs typeface="Arial Black"/>
              </a:defRPr>
            </a:lvl1p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5230271" y="7229423"/>
            <a:ext cx="3057525" cy="3057525"/>
          </a:xfrm>
          <a:prstGeom prst="rect">
            <a:avLst/>
          </a:prstGeom>
        </p:spPr>
      </p:pic>
      <p:pic>
        <p:nvPicPr>
          <p:cNvPr id="17" name="bg object 17"/>
          <p:cNvPicPr/>
          <p:nvPr/>
        </p:nvPicPr>
        <p:blipFill>
          <a:blip r:embed="rId8" cstate="print"/>
          <a:stretch>
            <a:fillRect/>
          </a:stretch>
        </p:blipFill>
        <p:spPr>
          <a:xfrm>
            <a:off x="0" y="1028703"/>
            <a:ext cx="9670716" cy="428233"/>
          </a:xfrm>
          <a:prstGeom prst="rect">
            <a:avLst/>
          </a:prstGeom>
        </p:spPr>
      </p:pic>
      <p:sp>
        <p:nvSpPr>
          <p:cNvPr id="2" name="Holder 2"/>
          <p:cNvSpPr>
            <a:spLocks noGrp="1"/>
          </p:cNvSpPr>
          <p:nvPr>
            <p:ph type="title"/>
          </p:nvPr>
        </p:nvSpPr>
        <p:spPr>
          <a:xfrm>
            <a:off x="1344155" y="1819899"/>
            <a:ext cx="2406015" cy="1412239"/>
          </a:xfrm>
          <a:prstGeom prst="rect">
            <a:avLst/>
          </a:prstGeom>
        </p:spPr>
        <p:txBody>
          <a:bodyPr wrap="square" lIns="0" tIns="0" rIns="0" bIns="0">
            <a:spAutoFit/>
          </a:bodyPr>
          <a:lstStyle>
            <a:lvl1pPr>
              <a:defRPr sz="9100" b="1" i="0">
                <a:solidFill>
                  <a:schemeClr val="tx1"/>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80493" y="9447553"/>
            <a:ext cx="5279390" cy="544195"/>
          </a:xfrm>
          <a:prstGeom prst="rect">
            <a:avLst/>
          </a:prstGeom>
        </p:spPr>
        <p:txBody>
          <a:bodyPr wrap="square" lIns="0" tIns="0" rIns="0" bIns="0">
            <a:spAutoFit/>
          </a:bodyPr>
          <a:lstStyle>
            <a:lvl1pPr>
              <a:defRPr sz="3000" b="0" i="0">
                <a:solidFill>
                  <a:schemeClr val="tx1"/>
                </a:solidFill>
                <a:latin typeface="Arial Black"/>
                <a:cs typeface="Arial Black"/>
              </a:defRPr>
            </a:lvl1p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7/30/2023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United_States_Capitol_Complex" TargetMode="External"/><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courses.lumenlearning.com/americangovernment/chapter/interest-groups-as-political-participation/" TargetMode="External"/><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iz.libretexts.org/Bookshelves/Law/Book:_Fundamentals_of_Business_Law_(Randall_et_al.)/07:_Administrative_Law" TargetMode="External"/><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616145" y="597987"/>
            <a:ext cx="17339310" cy="1400175"/>
            <a:chOff x="616145" y="597987"/>
            <a:chExt cx="17339310" cy="1400175"/>
          </a:xfrm>
        </p:grpSpPr>
        <p:pic>
          <p:nvPicPr>
            <p:cNvPr id="4" name="object 4"/>
            <p:cNvPicPr/>
            <p:nvPr/>
          </p:nvPicPr>
          <p:blipFill>
            <a:blip r:embed="rId2" cstate="print"/>
            <a:stretch>
              <a:fillRect/>
            </a:stretch>
          </p:blipFill>
          <p:spPr>
            <a:xfrm>
              <a:off x="616145" y="597987"/>
              <a:ext cx="3857624" cy="1400174"/>
            </a:xfrm>
            <a:prstGeom prst="rect">
              <a:avLst/>
            </a:prstGeom>
          </p:spPr>
        </p:pic>
        <p:pic>
          <p:nvPicPr>
            <p:cNvPr id="5" name="object 5"/>
            <p:cNvPicPr/>
            <p:nvPr/>
          </p:nvPicPr>
          <p:blipFill>
            <a:blip r:embed="rId3" cstate="print"/>
            <a:stretch>
              <a:fillRect/>
            </a:stretch>
          </p:blipFill>
          <p:spPr>
            <a:xfrm>
              <a:off x="11697183" y="740336"/>
              <a:ext cx="6257924" cy="1104899"/>
            </a:xfrm>
            <a:prstGeom prst="rect">
              <a:avLst/>
            </a:prstGeom>
          </p:spPr>
        </p:pic>
      </p:grpSp>
      <p:sp>
        <p:nvSpPr>
          <p:cNvPr id="6" name="object 6"/>
          <p:cNvSpPr txBox="1"/>
          <p:nvPr/>
        </p:nvSpPr>
        <p:spPr>
          <a:xfrm>
            <a:off x="12573000" y="2400300"/>
            <a:ext cx="5181600" cy="3152786"/>
          </a:xfrm>
          <a:prstGeom prst="rect">
            <a:avLst/>
          </a:prstGeom>
        </p:spPr>
        <p:txBody>
          <a:bodyPr vert="horz" wrap="square" lIns="0" tIns="13335" rIns="0" bIns="0" rtlCol="0">
            <a:spAutoFit/>
          </a:bodyPr>
          <a:lstStyle/>
          <a:p>
            <a:pPr marL="12700">
              <a:lnSpc>
                <a:spcPct val="100000"/>
              </a:lnSpc>
              <a:spcBef>
                <a:spcPts val="105"/>
              </a:spcBef>
            </a:pPr>
            <a:r>
              <a:rPr lang="en-US" sz="5100" spc="-430" dirty="0">
                <a:solidFill>
                  <a:srgbClr val="FFFFFF"/>
                </a:solidFill>
                <a:latin typeface="Arial Black"/>
                <a:cs typeface="Arial Black"/>
              </a:rPr>
              <a:t>Trade Policy in the Executive Branch and Beyond</a:t>
            </a:r>
            <a:endParaRPr sz="5100" dirty="0">
              <a:latin typeface="Arial Black"/>
              <a:cs typeface="Arial Black"/>
            </a:endParaRPr>
          </a:p>
        </p:txBody>
      </p:sp>
      <p:sp>
        <p:nvSpPr>
          <p:cNvPr id="7" name="object 7"/>
          <p:cNvSpPr txBox="1"/>
          <p:nvPr/>
        </p:nvSpPr>
        <p:spPr>
          <a:xfrm>
            <a:off x="12877801" y="5905500"/>
            <a:ext cx="5077306" cy="2680221"/>
          </a:xfrm>
          <a:prstGeom prst="rect">
            <a:avLst/>
          </a:prstGeom>
        </p:spPr>
        <p:txBody>
          <a:bodyPr vert="horz" wrap="square" lIns="0" tIns="12700" rIns="0" bIns="0" rtlCol="0">
            <a:spAutoFit/>
          </a:bodyPr>
          <a:lstStyle/>
          <a:p>
            <a:pPr marL="12700">
              <a:lnSpc>
                <a:spcPct val="100000"/>
              </a:lnSpc>
              <a:spcBef>
                <a:spcPts val="100"/>
              </a:spcBef>
            </a:pPr>
            <a:endParaRPr lang="en-US" sz="3400" spc="-185" dirty="0">
              <a:solidFill>
                <a:srgbClr val="FFFFFF"/>
              </a:solidFill>
              <a:latin typeface="Arial Black"/>
              <a:cs typeface="Arial Black"/>
            </a:endParaRPr>
          </a:p>
          <a:p>
            <a:pPr marL="12700">
              <a:lnSpc>
                <a:spcPct val="100000"/>
              </a:lnSpc>
              <a:spcBef>
                <a:spcPts val="100"/>
              </a:spcBef>
            </a:pPr>
            <a:endParaRPr lang="en-US" sz="3400" spc="-185" dirty="0">
              <a:solidFill>
                <a:srgbClr val="FFFFFF"/>
              </a:solidFill>
              <a:latin typeface="Arial Black"/>
              <a:cs typeface="Arial Black"/>
            </a:endParaRPr>
          </a:p>
          <a:p>
            <a:pPr marL="12700">
              <a:lnSpc>
                <a:spcPct val="100000"/>
              </a:lnSpc>
              <a:spcBef>
                <a:spcPts val="100"/>
              </a:spcBef>
            </a:pPr>
            <a:endParaRPr lang="en-US" sz="3400" spc="-185" dirty="0">
              <a:solidFill>
                <a:srgbClr val="FFFFFF"/>
              </a:solidFill>
              <a:latin typeface="Arial Black"/>
              <a:cs typeface="Arial Black"/>
            </a:endParaRPr>
          </a:p>
          <a:p>
            <a:pPr marL="12700">
              <a:lnSpc>
                <a:spcPct val="100000"/>
              </a:lnSpc>
              <a:spcBef>
                <a:spcPts val="100"/>
              </a:spcBef>
            </a:pPr>
            <a:endParaRPr lang="en-US" sz="3400" spc="-185" dirty="0">
              <a:solidFill>
                <a:srgbClr val="FFFFFF"/>
              </a:solidFill>
              <a:latin typeface="Arial Black"/>
              <a:cs typeface="Arial Black"/>
            </a:endParaRPr>
          </a:p>
          <a:p>
            <a:pPr marL="12700">
              <a:lnSpc>
                <a:spcPct val="100000"/>
              </a:lnSpc>
              <a:spcBef>
                <a:spcPts val="100"/>
              </a:spcBef>
            </a:pPr>
            <a:endParaRPr sz="3400" dirty="0">
              <a:latin typeface="Arial Black"/>
              <a:cs typeface="Arial Black"/>
            </a:endParaRPr>
          </a:p>
        </p:txBody>
      </p:sp>
      <p:sp>
        <p:nvSpPr>
          <p:cNvPr id="11" name="TextBox 10">
            <a:extLst>
              <a:ext uri="{FF2B5EF4-FFF2-40B4-BE49-F238E27FC236}">
                <a16:creationId xmlns:a16="http://schemas.microsoft.com/office/drawing/2014/main" id="{6C3D30DD-BE37-D9D4-9E91-6794C54460EF}"/>
              </a:ext>
            </a:extLst>
          </p:cNvPr>
          <p:cNvSpPr txBox="1"/>
          <p:nvPr/>
        </p:nvSpPr>
        <p:spPr>
          <a:xfrm>
            <a:off x="11672602" y="371004"/>
            <a:ext cx="4666724" cy="369332"/>
          </a:xfrm>
          <a:prstGeom prst="rect">
            <a:avLst/>
          </a:prstGeom>
          <a:noFill/>
        </p:spPr>
        <p:txBody>
          <a:bodyPr wrap="square" rtlCol="0">
            <a:spAutoFit/>
          </a:bodyPr>
          <a:lstStyle/>
          <a:p>
            <a:r>
              <a:rPr lang="en-US" dirty="0"/>
              <a:t>Conference Program Sponsored by:</a:t>
            </a:r>
          </a:p>
        </p:txBody>
      </p:sp>
      <p:sp>
        <p:nvSpPr>
          <p:cNvPr id="2" name="object 7">
            <a:extLst>
              <a:ext uri="{FF2B5EF4-FFF2-40B4-BE49-F238E27FC236}">
                <a16:creationId xmlns:a16="http://schemas.microsoft.com/office/drawing/2014/main" id="{076775B5-F860-D395-20B1-A7DCD3FDB532}"/>
              </a:ext>
            </a:extLst>
          </p:cNvPr>
          <p:cNvSpPr txBox="1"/>
          <p:nvPr/>
        </p:nvSpPr>
        <p:spPr>
          <a:xfrm>
            <a:off x="12573000" y="5908040"/>
            <a:ext cx="5077306" cy="3185487"/>
          </a:xfrm>
          <a:prstGeom prst="rect">
            <a:avLst/>
          </a:prstGeom>
        </p:spPr>
        <p:txBody>
          <a:bodyPr vert="horz" wrap="square" lIns="0" tIns="12700" rIns="0" bIns="0" rtlCol="0">
            <a:spAutoFit/>
          </a:bodyPr>
          <a:lstStyle/>
          <a:p>
            <a:pPr marL="12700">
              <a:lnSpc>
                <a:spcPct val="100000"/>
              </a:lnSpc>
              <a:spcBef>
                <a:spcPts val="100"/>
              </a:spcBef>
            </a:pPr>
            <a:r>
              <a:rPr sz="2800" spc="-185" dirty="0">
                <a:solidFill>
                  <a:srgbClr val="FFFFFF"/>
                </a:solidFill>
                <a:latin typeface="Arial Black"/>
                <a:cs typeface="Arial Black"/>
              </a:rPr>
              <a:t>Presenters:</a:t>
            </a:r>
            <a:endParaRPr lang="en-US" sz="2800" spc="-185" dirty="0">
              <a:solidFill>
                <a:srgbClr val="FFFFFF"/>
              </a:solidFill>
              <a:latin typeface="Arial Black"/>
              <a:cs typeface="Arial Black"/>
            </a:endParaRPr>
          </a:p>
          <a:p>
            <a:pPr marL="12700">
              <a:lnSpc>
                <a:spcPct val="100000"/>
              </a:lnSpc>
              <a:spcBef>
                <a:spcPts val="100"/>
              </a:spcBef>
            </a:pPr>
            <a:endParaRPr lang="en-US" sz="2800" spc="-185" dirty="0">
              <a:solidFill>
                <a:srgbClr val="FFFFFF"/>
              </a:solidFill>
              <a:latin typeface="Arial Black"/>
              <a:cs typeface="Arial Black"/>
            </a:endParaRPr>
          </a:p>
          <a:p>
            <a:pPr marL="12700">
              <a:lnSpc>
                <a:spcPct val="100000"/>
              </a:lnSpc>
              <a:spcBef>
                <a:spcPts val="100"/>
              </a:spcBef>
            </a:pPr>
            <a:r>
              <a:rPr lang="en-US" sz="2800" spc="-185" dirty="0">
                <a:solidFill>
                  <a:srgbClr val="FFFFFF"/>
                </a:solidFill>
                <a:latin typeface="Arial Black"/>
                <a:cs typeface="Arial Black"/>
              </a:rPr>
              <a:t>Nicole Bivens Collison, Sandler, Travis &amp; Rosenberg</a:t>
            </a:r>
          </a:p>
          <a:p>
            <a:pPr marL="12700">
              <a:lnSpc>
                <a:spcPct val="100000"/>
              </a:lnSpc>
              <a:spcBef>
                <a:spcPts val="100"/>
              </a:spcBef>
            </a:pPr>
            <a:endParaRPr lang="en-US" sz="2800" spc="-185" dirty="0">
              <a:solidFill>
                <a:srgbClr val="FFFFFF"/>
              </a:solidFill>
              <a:latin typeface="Arial Black"/>
              <a:cs typeface="Arial Black"/>
            </a:endParaRPr>
          </a:p>
          <a:p>
            <a:pPr marL="12700">
              <a:lnSpc>
                <a:spcPct val="100000"/>
              </a:lnSpc>
              <a:spcBef>
                <a:spcPts val="100"/>
              </a:spcBef>
            </a:pPr>
            <a:r>
              <a:rPr lang="en-US" sz="2800" spc="-185" dirty="0">
                <a:solidFill>
                  <a:srgbClr val="FFFFFF"/>
                </a:solidFill>
                <a:latin typeface="Arial Black"/>
                <a:cs typeface="Arial Black"/>
              </a:rPr>
              <a:t>Cynthia Whittenburg, NEI</a:t>
            </a:r>
          </a:p>
          <a:p>
            <a:pPr marL="12700">
              <a:lnSpc>
                <a:spcPct val="100000"/>
              </a:lnSpc>
              <a:spcBef>
                <a:spcPts val="100"/>
              </a:spcBef>
            </a:pPr>
            <a:endParaRPr sz="3400" dirty="0">
              <a:latin typeface="Arial Black"/>
              <a:cs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12014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defTabSz="914400" eaLnBrk="1" fontAlgn="auto" latinLnBrk="0" hangingPunct="1">
              <a:lnSpc>
                <a:spcPct val="100000"/>
              </a:lnSpc>
              <a:spcBef>
                <a:spcPts val="300"/>
              </a:spcBef>
              <a:spcAft>
                <a:spcPts val="300"/>
              </a:spcAft>
              <a:buClrTx/>
              <a:buSzTx/>
              <a:buNone/>
              <a:tabLst/>
              <a:defRPr/>
            </a:pPr>
            <a:r>
              <a:rPr kumimoji="0" lang="en-US" sz="3000" b="1" i="0" u="none" strike="noStrike" kern="0" cap="none" spc="0" normalizeH="0" baseline="0" noProof="0" dirty="0">
                <a:ln>
                  <a:noFill/>
                </a:ln>
                <a:solidFill>
                  <a:sysClr val="windowText" lastClr="000000"/>
                </a:solidFill>
                <a:effectLst/>
                <a:uLnTx/>
                <a:uFillTx/>
                <a:latin typeface="Calibri"/>
              </a:rPr>
              <a:t>Department of Labor </a:t>
            </a:r>
            <a:r>
              <a:rPr kumimoji="0" lang="en-US" sz="30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Acting Secretary of Labor Julie </a:t>
            </a:r>
            <a:r>
              <a:rPr kumimoji="0" lang="en-US" sz="3000" i="0" u="none" strike="noStrike" kern="0" cap="none" spc="0" normalizeH="0" baseline="0" noProof="0" dirty="0" err="1">
                <a:ln>
                  <a:noFill/>
                </a:ln>
                <a:solidFill>
                  <a:sysClr val="windowText" lastClr="000000"/>
                </a:solidFill>
                <a:effectLst/>
                <a:uLnTx/>
                <a:uFillTx/>
                <a:latin typeface="Calibri"/>
                <a:sym typeface="Wingdings" panose="05000000000000000000" pitchFamily="2" charset="2"/>
              </a:rPr>
              <a:t>Su</a:t>
            </a:r>
            <a:endParaRPr kumimoji="0" lang="en-US" sz="30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endParaRPr>
          </a:p>
          <a:p>
            <a:pPr marL="457200" lvl="2" indent="-457200">
              <a:lnSpc>
                <a:spcPct val="100000"/>
              </a:lnSpc>
              <a:spcBef>
                <a:spcPts val="300"/>
              </a:spcBef>
              <a:spcAft>
                <a:spcPts val="300"/>
              </a:spcAft>
              <a:buClrTx/>
              <a:buFont typeface="Wingdings" panose="05000000000000000000" pitchFamily="2" charset="2"/>
              <a:buChar char="§"/>
              <a:defRPr/>
            </a:pPr>
            <a:r>
              <a:rPr lang="en-US" sz="3000" kern="0" dirty="0">
                <a:solidFill>
                  <a:sysClr val="windowText" lastClr="000000"/>
                </a:solidFill>
                <a:latin typeface="Calibri"/>
                <a:sym typeface="Wingdings" panose="05000000000000000000" pitchFamily="2" charset="2"/>
              </a:rPr>
              <a:t>Trade Policy Functions</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sym typeface="Wingdings" panose="05000000000000000000" pitchFamily="2" charset="2"/>
              </a:rPr>
              <a:t>Represents the U.S. in international negotiations before the International Labor Organization (ILO)</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sym typeface="Wingdings" panose="05000000000000000000" pitchFamily="2" charset="2"/>
              </a:rPr>
              <a:t>Enforces the labor provisions of U.S. free trade agreements and trade preference programs</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sym typeface="Wingdings" panose="05000000000000000000" pitchFamily="2" charset="2"/>
              </a:rPr>
              <a:t>Administers the TAA program for workers</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sym typeface="Wingdings" panose="05000000000000000000" pitchFamily="2" charset="2"/>
              </a:rPr>
              <a:t>Maintains List of Goods Produced by Child Labor or Forced Labor   required under the Trafficking Victims Protection Reauthorization Act (TVPRA)</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sym typeface="Wingdings" panose="05000000000000000000" pitchFamily="2" charset="2"/>
              </a:rPr>
              <a:t>Part of the DHS led Forced Labor Enforcement Task Force (FLETF)</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sym typeface="Wingdings" panose="05000000000000000000" pitchFamily="2" charset="2"/>
              </a:rPr>
              <a:t>Co-Chairs with USTR the USMCA Interagency Labor Committee  receives and reviews submissions under the USMCA Labor Chapter and Rapid Response Labor Mechanism (RRLM)</a:t>
            </a: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object 2">
            <a:extLst>
              <a:ext uri="{FF2B5EF4-FFF2-40B4-BE49-F238E27FC236}">
                <a16:creationId xmlns:a16="http://schemas.microsoft.com/office/drawing/2014/main" id="{1A30B4DF-0CF5-E740-D557-C59C8A193D60}"/>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1026" name="Picture 2" descr="undefined">
            <a:extLst>
              <a:ext uri="{FF2B5EF4-FFF2-40B4-BE49-F238E27FC236}">
                <a16:creationId xmlns:a16="http://schemas.microsoft.com/office/drawing/2014/main" id="{289A1C65-CE9A-51E0-FC9F-9228EF2D88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01800" y="21717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4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defTabSz="914400" eaLnBrk="1" fontAlgn="auto" latinLnBrk="0" hangingPunct="1">
              <a:lnSpc>
                <a:spcPct val="100000"/>
              </a:lnSpc>
              <a:spcBef>
                <a:spcPts val="300"/>
              </a:spcBef>
              <a:spcAft>
                <a:spcPts val="300"/>
              </a:spcAft>
              <a:buClrTx/>
              <a:buSzTx/>
              <a:buNone/>
              <a:tabLst/>
              <a:defRPr/>
            </a:pPr>
            <a:r>
              <a:rPr kumimoji="0" lang="en-US" sz="3200" b="1" i="0" u="none" strike="noStrike" kern="0" cap="none" spc="0" normalizeH="0" baseline="0" noProof="0" dirty="0">
                <a:ln>
                  <a:noFill/>
                </a:ln>
                <a:solidFill>
                  <a:sysClr val="windowText" lastClr="000000"/>
                </a:solidFill>
                <a:effectLst/>
                <a:uLnTx/>
                <a:uFillTx/>
                <a:latin typeface="Calibri"/>
              </a:rPr>
              <a:t>International Trade Commission</a:t>
            </a: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3000" i="0" u="none" strike="noStrike" kern="0" cap="none" spc="0" normalizeH="0" baseline="0" noProof="0" dirty="0">
                <a:ln>
                  <a:noFill/>
                </a:ln>
                <a:solidFill>
                  <a:sysClr val="windowText" lastClr="000000"/>
                </a:solidFill>
                <a:effectLst/>
                <a:uLnTx/>
                <a:uFillTx/>
                <a:latin typeface="Calibri"/>
              </a:rPr>
              <a:t>Six Commissioners appointed by the President with the advice and consent of the Senate for 9-year terms</a:t>
            </a: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3000" i="0" u="none" strike="noStrike" kern="0" cap="none" spc="0" normalizeH="0" baseline="0" noProof="0" dirty="0">
                <a:ln>
                  <a:noFill/>
                </a:ln>
                <a:solidFill>
                  <a:sysClr val="windowText" lastClr="000000"/>
                </a:solidFill>
                <a:effectLst/>
                <a:uLnTx/>
                <a:uFillTx/>
                <a:latin typeface="Calibri"/>
              </a:rPr>
              <a:t>Chairman and Vice Chairman are designated by the President for 2-year terms</a:t>
            </a: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3000" kern="0" dirty="0">
                <a:solidFill>
                  <a:sysClr val="windowText" lastClr="000000"/>
                </a:solidFill>
                <a:latin typeface="Calibri"/>
              </a:rPr>
              <a:t>Functions</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rPr>
              <a:t>Investigates AD/CVD cases</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rPr>
              <a:t>Safeguard cases on temporary relief from import surges of “fairly” traded goods (“Section 201”), and alleged violations of U.S. intellectual property rights (IPR) (“Section 337”)</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rPr>
              <a:t>Provides trade analysis to Congress, the President, and USTR</a:t>
            </a:r>
          </a:p>
          <a:p>
            <a:pPr marL="914400" lvl="3" indent="-457200">
              <a:lnSpc>
                <a:spcPct val="100000"/>
              </a:lnSpc>
              <a:spcBef>
                <a:spcPts val="300"/>
              </a:spcBef>
              <a:spcAft>
                <a:spcPts val="300"/>
              </a:spcAft>
              <a:buClrTx/>
              <a:buFont typeface="Wingdings" panose="05000000000000000000" pitchFamily="2" charset="2"/>
              <a:buChar char="Ø"/>
              <a:defRPr/>
            </a:pPr>
            <a:r>
              <a:rPr kumimoji="0" lang="en-US" sz="2800" b="0" i="0" u="none" strike="noStrike" kern="0" cap="none" spc="0" normalizeH="0" baseline="0" noProof="0" dirty="0">
                <a:ln>
                  <a:noFill/>
                </a:ln>
                <a:solidFill>
                  <a:sysClr val="windowText" lastClr="000000"/>
                </a:solidFill>
                <a:effectLst/>
                <a:uLnTx/>
                <a:uFillTx/>
                <a:latin typeface="Calibri"/>
              </a:rPr>
              <a:t>Maintains the Harmonized Tariff Schedule of the United States </a:t>
            </a:r>
            <a:r>
              <a:rPr kumimoji="0" lang="en-US" sz="28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484f Committee</a:t>
            </a:r>
            <a:endParaRPr kumimoji="0" lang="en-US" sz="2800" b="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object 2">
            <a:extLst>
              <a:ext uri="{FF2B5EF4-FFF2-40B4-BE49-F238E27FC236}">
                <a16:creationId xmlns:a16="http://schemas.microsoft.com/office/drawing/2014/main" id="{1A30B4DF-0CF5-E740-D557-C59C8A193D60}"/>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7170" name="Picture 2" descr="undefined">
            <a:extLst>
              <a:ext uri="{FF2B5EF4-FFF2-40B4-BE49-F238E27FC236}">
                <a16:creationId xmlns:a16="http://schemas.microsoft.com/office/drawing/2014/main" id="{3E420DD6-425B-A967-F03D-1B2B7F72C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1638300"/>
            <a:ext cx="42957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5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TextBox 2">
            <a:extLst>
              <a:ext uri="{FF2B5EF4-FFF2-40B4-BE49-F238E27FC236}">
                <a16:creationId xmlns:a16="http://schemas.microsoft.com/office/drawing/2014/main" id="{EC1D0619-A107-ECA4-0208-4D50FCBAED9A}"/>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4" name="TextBox 3">
            <a:extLst>
              <a:ext uri="{FF2B5EF4-FFF2-40B4-BE49-F238E27FC236}">
                <a16:creationId xmlns:a16="http://schemas.microsoft.com/office/drawing/2014/main" id="{FB7664F2-CB6F-C8C5-0671-6B162C20D52B}"/>
              </a:ext>
            </a:extLst>
          </p:cNvPr>
          <p:cNvSpPr txBox="1"/>
          <p:nvPr/>
        </p:nvSpPr>
        <p:spPr>
          <a:xfrm>
            <a:off x="1323536" y="2465255"/>
            <a:ext cx="12877800" cy="4524315"/>
          </a:xfrm>
          <a:prstGeom prst="rect">
            <a:avLst/>
          </a:prstGeom>
          <a:noFill/>
        </p:spPr>
        <p:txBody>
          <a:bodyPr wrap="square" rtlCol="0">
            <a:spAutoFit/>
          </a:bodyPr>
          <a:lstStyle/>
          <a:p>
            <a:r>
              <a:rPr lang="en-US" sz="3200" b="1" dirty="0">
                <a:latin typeface="+mn-lt"/>
              </a:rPr>
              <a:t>Congressional Oversight Committees</a:t>
            </a:r>
          </a:p>
          <a:p>
            <a:pPr marL="457200" indent="-457200">
              <a:buFont typeface="Courier New" panose="02070309020205020404" pitchFamily="49" charset="0"/>
              <a:buChar char="o"/>
            </a:pPr>
            <a:endParaRPr lang="en-US" sz="3200" dirty="0">
              <a:latin typeface="+mn-lt"/>
            </a:endParaRPr>
          </a:p>
          <a:p>
            <a:pPr marL="457200" indent="-457200">
              <a:buFont typeface="Courier New" panose="02070309020205020404" pitchFamily="49" charset="0"/>
              <a:buChar char="o"/>
            </a:pPr>
            <a:r>
              <a:rPr lang="en-US" sz="3200" dirty="0">
                <a:latin typeface="+mn-lt"/>
              </a:rPr>
              <a:t>House Ways and Means Committee</a:t>
            </a:r>
          </a:p>
          <a:p>
            <a:pPr marL="457200" indent="-457200">
              <a:buFont typeface="Courier New" panose="02070309020205020404" pitchFamily="49" charset="0"/>
              <a:buChar char="o"/>
            </a:pPr>
            <a:endParaRPr lang="en-US" sz="3200" dirty="0">
              <a:latin typeface="+mn-lt"/>
            </a:endParaRPr>
          </a:p>
          <a:p>
            <a:pPr marL="457200" indent="-457200">
              <a:buFont typeface="Courier New" panose="02070309020205020404" pitchFamily="49" charset="0"/>
              <a:buChar char="o"/>
            </a:pPr>
            <a:r>
              <a:rPr lang="en-US" sz="3200" dirty="0">
                <a:latin typeface="+mn-lt"/>
              </a:rPr>
              <a:t>Senate Finance Committee</a:t>
            </a:r>
          </a:p>
          <a:p>
            <a:pPr marL="457200" indent="-457200">
              <a:buFont typeface="Courier New" panose="02070309020205020404" pitchFamily="49" charset="0"/>
              <a:buChar char="o"/>
            </a:pPr>
            <a:endParaRPr lang="en-US" sz="3200" dirty="0">
              <a:latin typeface="+mn-lt"/>
            </a:endParaRPr>
          </a:p>
          <a:p>
            <a:pPr marL="457200" indent="-457200">
              <a:buFont typeface="Courier New" panose="02070309020205020404" pitchFamily="49" charset="0"/>
              <a:buChar char="o"/>
            </a:pPr>
            <a:r>
              <a:rPr lang="en-US" sz="3200" dirty="0">
                <a:latin typeface="+mn-lt"/>
              </a:rPr>
              <a:t>House Foreign Affairs Committee</a:t>
            </a:r>
          </a:p>
          <a:p>
            <a:pPr marL="457200" indent="-457200">
              <a:buFont typeface="Courier New" panose="02070309020205020404" pitchFamily="49" charset="0"/>
              <a:buChar char="o"/>
            </a:pPr>
            <a:endParaRPr lang="en-US" sz="3200" dirty="0">
              <a:latin typeface="+mn-lt"/>
            </a:endParaRPr>
          </a:p>
          <a:p>
            <a:pPr marL="457200" indent="-457200">
              <a:buFont typeface="Courier New" panose="02070309020205020404" pitchFamily="49" charset="0"/>
              <a:buChar char="o"/>
            </a:pPr>
            <a:r>
              <a:rPr lang="en-US" sz="3200" dirty="0">
                <a:latin typeface="+mn-lt"/>
              </a:rPr>
              <a:t>Senate Foreign Relations Committee</a:t>
            </a:r>
          </a:p>
        </p:txBody>
      </p:sp>
      <p:sp>
        <p:nvSpPr>
          <p:cNvPr id="8" name="TextBox 7">
            <a:extLst>
              <a:ext uri="{FF2B5EF4-FFF2-40B4-BE49-F238E27FC236}">
                <a16:creationId xmlns:a16="http://schemas.microsoft.com/office/drawing/2014/main" id="{CEE18772-502E-69C3-C233-BA164C6738E4}"/>
              </a:ext>
            </a:extLst>
          </p:cNvPr>
          <p:cNvSpPr txBox="1"/>
          <p:nvPr/>
        </p:nvSpPr>
        <p:spPr>
          <a:xfrm>
            <a:off x="1318847" y="1571891"/>
            <a:ext cx="9144000" cy="707886"/>
          </a:xfrm>
          <a:prstGeom prst="rect">
            <a:avLst/>
          </a:prstGeom>
          <a:noFill/>
        </p:spPr>
        <p:txBody>
          <a:bodyPr wrap="square">
            <a:spAutoFit/>
          </a:bodyPr>
          <a:lstStyle/>
          <a:p>
            <a:pPr marL="0" marR="0" lvl="2" indent="0" defTabSz="914400" eaLnBrk="1" fontAlgn="auto" latinLnBrk="0" hangingPunct="1">
              <a:lnSpc>
                <a:spcPct val="100000"/>
              </a:lnSpc>
              <a:spcBef>
                <a:spcPts val="300"/>
              </a:spcBef>
              <a:spcAft>
                <a:spcPts val="30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Calibri"/>
              </a:rPr>
              <a:t>Legislative Branch</a:t>
            </a:r>
          </a:p>
        </p:txBody>
      </p:sp>
    </p:spTree>
    <p:extLst>
      <p:ext uri="{BB962C8B-B14F-4D97-AF65-F5344CB8AC3E}">
        <p14:creationId xmlns:p14="http://schemas.microsoft.com/office/powerpoint/2010/main" val="115131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143000" y="1866900"/>
            <a:ext cx="155448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3200" b="1" i="0" u="none" strike="noStrike" kern="0" cap="none" spc="0" normalizeH="0" baseline="0" noProof="0" dirty="0">
                <a:ln>
                  <a:noFill/>
                </a:ln>
                <a:solidFill>
                  <a:sysClr val="windowText" lastClr="000000"/>
                </a:solidFill>
                <a:effectLst/>
                <a:uLnTx/>
                <a:uFillTx/>
                <a:latin typeface="Calibri"/>
              </a:rPr>
              <a:t>House Ways and Means Committee</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000" i="0" strike="noStrike" kern="0" cap="none" spc="0" normalizeH="0" baseline="0" noProof="0" dirty="0">
                <a:ln>
                  <a:noFill/>
                </a:ln>
                <a:solidFill>
                  <a:sysClr val="windowText" lastClr="000000"/>
                </a:solidFill>
                <a:effectLst/>
                <a:uLnTx/>
                <a:uFillTx/>
                <a:latin typeface="Calibri"/>
              </a:rPr>
              <a:t>Leadership</a:t>
            </a:r>
            <a:r>
              <a:rPr lang="en-US" sz="3000" kern="0" noProof="0" dirty="0">
                <a:solidFill>
                  <a:sysClr val="windowText" lastClr="000000"/>
                </a:solidFill>
                <a:latin typeface="Calibri"/>
              </a:rPr>
              <a:t> </a:t>
            </a:r>
            <a:r>
              <a:rPr lang="en-US" sz="3000" kern="0" noProof="0" dirty="0">
                <a:solidFill>
                  <a:sysClr val="windowText" lastClr="000000"/>
                </a:solidFill>
                <a:latin typeface="Calibri"/>
                <a:sym typeface="Wingdings" panose="05000000000000000000" pitchFamily="2" charset="2"/>
              </a:rPr>
              <a:t></a:t>
            </a:r>
            <a:r>
              <a:rPr kumimoji="0" lang="en-US" sz="3000" i="0" u="none" strike="noStrike" kern="0" cap="none" spc="0" normalizeH="0" baseline="0" noProof="0" dirty="0">
                <a:ln>
                  <a:noFill/>
                </a:ln>
                <a:solidFill>
                  <a:sysClr val="windowText" lastClr="000000"/>
                </a:solidFill>
                <a:effectLst/>
                <a:uLnTx/>
                <a:uFillTx/>
                <a:latin typeface="Calibri"/>
              </a:rPr>
              <a:t>Chairperson Jason Smith (R-MO), Ranking Member Richard Neal (D-MA)</a:t>
            </a:r>
          </a:p>
          <a:p>
            <a:pPr marL="457200" marR="0" lvl="2" indent="-457200" defTabSz="91440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kumimoji="0" lang="en-US" sz="3000" i="0" strike="noStrike" kern="0" cap="none" spc="0" normalizeH="0" baseline="0" noProof="0" dirty="0">
                <a:ln>
                  <a:noFill/>
                </a:ln>
                <a:solidFill>
                  <a:sysClr val="windowText" lastClr="000000"/>
                </a:solidFill>
                <a:effectLst/>
                <a:uLnTx/>
                <a:uFillTx/>
                <a:latin typeface="Calibri"/>
              </a:rPr>
              <a:t>Members</a:t>
            </a:r>
            <a:r>
              <a:rPr lang="en-US" sz="3000" kern="0" dirty="0">
                <a:solidFill>
                  <a:sysClr val="windowText" lastClr="000000"/>
                </a:solidFill>
                <a:latin typeface="Calibri"/>
              </a:rPr>
              <a:t> </a:t>
            </a:r>
            <a:r>
              <a:rPr lang="en-US" sz="3000" kern="0" dirty="0">
                <a:solidFill>
                  <a:sysClr val="windowText" lastClr="000000"/>
                </a:solidFill>
                <a:latin typeface="Calibri"/>
                <a:sym typeface="Wingdings" panose="05000000000000000000" pitchFamily="2" charset="2"/>
              </a:rPr>
              <a:t> </a:t>
            </a:r>
            <a:r>
              <a:rPr lang="en-US" sz="3000" kern="0" dirty="0">
                <a:solidFill>
                  <a:sysClr val="windowText" lastClr="000000"/>
                </a:solidFill>
                <a:latin typeface="Calibri"/>
              </a:rPr>
              <a:t>25 Republicans, 18 Democrats</a:t>
            </a:r>
          </a:p>
          <a:p>
            <a:pPr marL="457200" marR="0" lvl="2" indent="-457200" defTabSz="91440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kumimoji="0" lang="en-US" sz="3000" i="0" strike="noStrike" kern="0" cap="none" spc="0" normalizeH="0" baseline="0" noProof="0" dirty="0">
                <a:ln>
                  <a:noFill/>
                </a:ln>
                <a:solidFill>
                  <a:sysClr val="windowText" lastClr="000000"/>
                </a:solidFill>
                <a:effectLst/>
                <a:uLnTx/>
                <a:uFillTx/>
                <a:latin typeface="Calibri"/>
              </a:rPr>
              <a:t>Jurisdiction includes revenue measures, trade and tariff legislation, bonded debt of the U.S.</a:t>
            </a:r>
          </a:p>
          <a:p>
            <a:pPr marL="457200" marR="0" lvl="2" indent="-457200" defTabSz="91440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kumimoji="0" lang="en-US" sz="3000" i="0" strike="noStrike" kern="0" cap="none" spc="0" normalizeH="0" baseline="0" noProof="0" dirty="0">
                <a:ln>
                  <a:noFill/>
                </a:ln>
                <a:solidFill>
                  <a:sysClr val="windowText" lastClr="000000"/>
                </a:solidFill>
                <a:effectLst/>
                <a:uLnTx/>
                <a:uFillTx/>
                <a:latin typeface="Calibri"/>
              </a:rPr>
              <a:t>118th Trade Oversight Plan:</a:t>
            </a:r>
          </a:p>
          <a:p>
            <a:pPr marL="914400" lvl="3" indent="-457200">
              <a:lnSpc>
                <a:spcPct val="100000"/>
              </a:lnSpc>
              <a:spcBef>
                <a:spcPts val="300"/>
              </a:spcBef>
              <a:spcAft>
                <a:spcPts val="300"/>
              </a:spcAft>
              <a:buClrTx/>
              <a:buFont typeface="Courier New" panose="02070309020205020404" pitchFamily="49" charset="0"/>
              <a:buChar char="o"/>
              <a:defRPr/>
            </a:pPr>
            <a:endParaRPr kumimoji="0" lang="en-US" sz="30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TextBox 6">
            <a:extLst>
              <a:ext uri="{FF2B5EF4-FFF2-40B4-BE49-F238E27FC236}">
                <a16:creationId xmlns:a16="http://schemas.microsoft.com/office/drawing/2014/main" id="{FC9A3869-ABF5-0CAA-689E-C5BF5F7D840C}"/>
              </a:ext>
            </a:extLst>
          </p:cNvPr>
          <p:cNvSpPr txBox="1"/>
          <p:nvPr/>
        </p:nvSpPr>
        <p:spPr>
          <a:xfrm>
            <a:off x="9982200" y="4838700"/>
            <a:ext cx="9144000" cy="3539430"/>
          </a:xfrm>
          <a:prstGeom prst="rect">
            <a:avLst/>
          </a:prstGeom>
          <a:noFill/>
        </p:spPr>
        <p:txBody>
          <a:bodyPr wrap="square">
            <a:spAutoFit/>
          </a:bodyPr>
          <a:lstStyle/>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Agriculture</a:t>
            </a:r>
          </a:p>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Manufacturing</a:t>
            </a:r>
          </a:p>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Services</a:t>
            </a:r>
          </a:p>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Digital Trade and E-commerce</a:t>
            </a:r>
          </a:p>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WTO Oversight</a:t>
            </a:r>
          </a:p>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Trade Sanctions</a:t>
            </a:r>
          </a:p>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Trade Adjustment Assistance</a:t>
            </a:r>
          </a:p>
          <a:p>
            <a:pPr marL="914400" marR="0" lvl="3" indent="-457200" defTabSz="91440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2800" b="0" i="0" u="none" strike="noStrike" kern="0" cap="none" spc="0" normalizeH="0" baseline="0" noProof="0" dirty="0">
                <a:ln>
                  <a:noFill/>
                </a:ln>
                <a:solidFill>
                  <a:sysClr val="windowText" lastClr="000000"/>
                </a:solidFill>
                <a:effectLst/>
                <a:uLnTx/>
                <a:uFillTx/>
                <a:latin typeface="Calibri"/>
              </a:rPr>
              <a:t>Trade agencies oversight</a:t>
            </a:r>
          </a:p>
        </p:txBody>
      </p:sp>
      <p:sp>
        <p:nvSpPr>
          <p:cNvPr id="8" name="TextBox 7">
            <a:extLst>
              <a:ext uri="{FF2B5EF4-FFF2-40B4-BE49-F238E27FC236}">
                <a16:creationId xmlns:a16="http://schemas.microsoft.com/office/drawing/2014/main" id="{DE9BC4CB-CC0A-159A-0D26-9BE632F6494A}"/>
              </a:ext>
            </a:extLst>
          </p:cNvPr>
          <p:cNvSpPr txBox="1"/>
          <p:nvPr/>
        </p:nvSpPr>
        <p:spPr>
          <a:xfrm>
            <a:off x="1143000" y="4838700"/>
            <a:ext cx="9144000" cy="3539430"/>
          </a:xfrm>
          <a:prstGeom prst="rect">
            <a:avLst/>
          </a:prstGeom>
          <a:noFill/>
        </p:spPr>
        <p:txBody>
          <a:bodyPr wrap="square">
            <a:spAutoFit/>
          </a:bodyPr>
          <a:lstStyle/>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Trade Negotiations (IPEF, APEP, Taiwan, Kenya)</a:t>
            </a:r>
          </a:p>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Enforcement (USMCA, other)</a:t>
            </a:r>
          </a:p>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China (UFLPA, IP rights, other)</a:t>
            </a:r>
          </a:p>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Tariff policy (Section 301 &amp; 232 tariffs)</a:t>
            </a:r>
          </a:p>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Implemented Trade Agreements</a:t>
            </a:r>
          </a:p>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Miscellaneous Tariff Bill</a:t>
            </a:r>
          </a:p>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Preference Programs (GSP, AGOA, CBTPA, Haiti-HOPE)</a:t>
            </a:r>
          </a:p>
          <a:p>
            <a:pPr marL="914400" lvl="3" indent="-457200">
              <a:lnSpc>
                <a:spcPct val="100000"/>
              </a:lnSpc>
              <a:spcBef>
                <a:spcPts val="0"/>
              </a:spcBef>
              <a:buClrTx/>
              <a:buFont typeface="Calibri" panose="020F0502020204030204" pitchFamily="34" charset="0"/>
              <a:buChar char="-"/>
              <a:defRPr/>
            </a:pPr>
            <a:r>
              <a:rPr kumimoji="0" lang="en-US" sz="2800" b="0" i="0" u="none" strike="noStrike" kern="0" cap="none" spc="0" normalizeH="0" baseline="0" noProof="0" dirty="0">
                <a:ln>
                  <a:noFill/>
                </a:ln>
                <a:solidFill>
                  <a:sysClr val="windowText" lastClr="000000"/>
                </a:solidFill>
                <a:effectLst/>
                <a:uLnTx/>
                <a:uFillTx/>
                <a:latin typeface="Calibri"/>
              </a:rPr>
              <a:t>Trade Remedies</a:t>
            </a:r>
          </a:p>
        </p:txBody>
      </p:sp>
      <p:sp>
        <p:nvSpPr>
          <p:cNvPr id="2" name="object 2">
            <a:extLst>
              <a:ext uri="{FF2B5EF4-FFF2-40B4-BE49-F238E27FC236}">
                <a16:creationId xmlns:a16="http://schemas.microsoft.com/office/drawing/2014/main" id="{5B27CB87-8F77-5D3D-2D8C-6F2D01111D53}"/>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48759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3200" b="1" i="0" u="none" strike="noStrike" kern="0" cap="none" spc="0" normalizeH="0" baseline="0" noProof="0" dirty="0">
                <a:ln>
                  <a:noFill/>
                </a:ln>
                <a:solidFill>
                  <a:sysClr val="windowText" lastClr="000000"/>
                </a:solidFill>
                <a:effectLst/>
                <a:uLnTx/>
                <a:uFillTx/>
                <a:latin typeface="Calibri"/>
              </a:rPr>
              <a:t>House Foreign Affairs Committee</a:t>
            </a:r>
          </a:p>
          <a:p>
            <a:pPr marL="457200" lvl="2" indent="-457200">
              <a:lnSpc>
                <a:spcPct val="100000"/>
              </a:lnSpc>
              <a:spcBef>
                <a:spcPts val="300"/>
              </a:spcBef>
              <a:spcAft>
                <a:spcPts val="300"/>
              </a:spcAft>
              <a:buClrTx/>
              <a:buFont typeface="Courier New" panose="02070309020205020404" pitchFamily="49" charset="0"/>
              <a:buChar char="o"/>
              <a:defRPr/>
            </a:pPr>
            <a:r>
              <a:rPr lang="en-US" sz="3200" kern="0" dirty="0">
                <a:solidFill>
                  <a:sysClr val="windowText" lastClr="000000"/>
                </a:solidFill>
                <a:latin typeface="Calibri"/>
              </a:rPr>
              <a:t>Leadership </a:t>
            </a:r>
            <a:r>
              <a:rPr lang="en-US" sz="3200" kern="0" dirty="0">
                <a:solidFill>
                  <a:sysClr val="windowText" lastClr="000000"/>
                </a:solidFill>
                <a:latin typeface="Calibri"/>
                <a:sym typeface="Wingdings" panose="05000000000000000000" pitchFamily="2" charset="2"/>
              </a:rPr>
              <a:t> </a:t>
            </a:r>
            <a:r>
              <a:rPr lang="en-US" sz="3000" kern="0" dirty="0">
                <a:solidFill>
                  <a:sysClr val="windowText" lastClr="000000"/>
                </a:solidFill>
                <a:latin typeface="Calibri"/>
              </a:rPr>
              <a:t>Chairperson Michael McCaul (R-TX), Ranking Member Gregory Meeks (D-NY)</a:t>
            </a:r>
          </a:p>
          <a:p>
            <a:pPr marL="457200" lvl="2" indent="-457200">
              <a:lnSpc>
                <a:spcPct val="100000"/>
              </a:lnSpc>
              <a:spcBef>
                <a:spcPts val="300"/>
              </a:spcBef>
              <a:spcAft>
                <a:spcPts val="300"/>
              </a:spcAft>
              <a:buClrTx/>
              <a:buFont typeface="Courier New" panose="02070309020205020404" pitchFamily="49" charset="0"/>
              <a:buChar char="o"/>
              <a:defRPr/>
            </a:pPr>
            <a:r>
              <a:rPr lang="en-US" sz="3200" kern="0" dirty="0">
                <a:solidFill>
                  <a:sysClr val="windowText" lastClr="000000"/>
                </a:solidFill>
                <a:latin typeface="Calibri"/>
              </a:rPr>
              <a:t>Members </a:t>
            </a:r>
            <a:r>
              <a:rPr lang="en-US" sz="3200" kern="0" dirty="0">
                <a:solidFill>
                  <a:sysClr val="windowText" lastClr="000000"/>
                </a:solidFill>
                <a:latin typeface="Calibri"/>
                <a:sym typeface="Wingdings" panose="05000000000000000000" pitchFamily="2" charset="2"/>
              </a:rPr>
              <a:t> </a:t>
            </a:r>
            <a:r>
              <a:rPr lang="en-US" sz="3000" kern="0" dirty="0">
                <a:solidFill>
                  <a:sysClr val="windowText" lastClr="000000"/>
                </a:solidFill>
                <a:latin typeface="Calibri"/>
              </a:rPr>
              <a:t>27 republicans, 23 democrats</a:t>
            </a:r>
          </a:p>
          <a:p>
            <a:pPr marL="457200" lvl="2" indent="-457200">
              <a:lnSpc>
                <a:spcPct val="100000"/>
              </a:lnSpc>
              <a:spcBef>
                <a:spcPts val="300"/>
              </a:spcBef>
              <a:spcAft>
                <a:spcPts val="300"/>
              </a:spcAft>
              <a:buClrTx/>
              <a:buFont typeface="Courier New" panose="02070309020205020404" pitchFamily="49" charset="0"/>
              <a:buChar char="o"/>
              <a:defRPr/>
            </a:pPr>
            <a:r>
              <a:rPr lang="en-US" sz="3200" kern="0" dirty="0">
                <a:solidFill>
                  <a:sysClr val="windowText" lastClr="000000"/>
                </a:solidFill>
                <a:latin typeface="Calibri"/>
              </a:rPr>
              <a:t>Current issues include:</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800" i="0" u="none" strike="noStrike" kern="0" cap="none" spc="0" normalizeH="0" baseline="0" noProof="0" dirty="0">
                <a:ln>
                  <a:noFill/>
                </a:ln>
                <a:solidFill>
                  <a:sysClr val="windowText" lastClr="000000"/>
                </a:solidFill>
                <a:effectLst/>
                <a:uLnTx/>
                <a:uFillTx/>
                <a:latin typeface="Calibri"/>
              </a:rPr>
              <a:t>Countering China</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Western Hemisphere</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800" i="0" u="none" strike="noStrike" kern="0" cap="none" spc="0" normalizeH="0" baseline="0" noProof="0" dirty="0">
                <a:ln>
                  <a:noFill/>
                </a:ln>
                <a:solidFill>
                  <a:sysClr val="windowText" lastClr="000000"/>
                </a:solidFill>
                <a:effectLst/>
                <a:uLnTx/>
                <a:uFillTx/>
                <a:latin typeface="Calibri"/>
              </a:rPr>
              <a:t>Export Controls (Tech and China)</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Russia/Ukraine</a:t>
            </a:r>
            <a:endParaRPr kumimoji="0" lang="en-US" sz="28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CB2589E1-4B38-AB85-DC42-E4157C32831B}"/>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291680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3200" b="1" i="0" u="none" strike="noStrike" kern="0" cap="none" spc="0" normalizeH="0" baseline="0" noProof="0" dirty="0">
                <a:ln>
                  <a:noFill/>
                </a:ln>
                <a:solidFill>
                  <a:sysClr val="windowText" lastClr="000000"/>
                </a:solidFill>
                <a:effectLst/>
                <a:uLnTx/>
                <a:uFillTx/>
                <a:latin typeface="Calibri"/>
              </a:rPr>
              <a:t>Senate Finance Committee</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000" b="0" i="0" u="none" strike="noStrike" kern="0" cap="none" spc="0" normalizeH="0" baseline="0" noProof="0" dirty="0">
                <a:ln>
                  <a:noFill/>
                </a:ln>
                <a:solidFill>
                  <a:sysClr val="windowText" lastClr="000000"/>
                </a:solidFill>
                <a:effectLst/>
                <a:uLnTx/>
                <a:uFillTx/>
                <a:latin typeface="Calibri"/>
              </a:rPr>
              <a:t>Leadership </a:t>
            </a:r>
            <a:r>
              <a:rPr kumimoji="0" lang="en-US" sz="30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kumimoji="0" lang="en-US" sz="3000" b="0" i="0" u="none" strike="noStrike" kern="0" cap="none" spc="0" normalizeH="0" baseline="0" noProof="0" dirty="0">
                <a:ln>
                  <a:noFill/>
                </a:ln>
                <a:solidFill>
                  <a:sysClr val="windowText" lastClr="000000"/>
                </a:solidFill>
                <a:effectLst/>
                <a:uLnTx/>
                <a:uFillTx/>
                <a:latin typeface="Calibri"/>
              </a:rPr>
              <a:t>Chairperson </a:t>
            </a:r>
            <a:r>
              <a:rPr lang="en-US" sz="3000" kern="0" dirty="0">
                <a:solidFill>
                  <a:sysClr val="windowText" lastClr="000000"/>
                </a:solidFill>
                <a:latin typeface="Calibri"/>
              </a:rPr>
              <a:t>Ron Wyden (D-OR), Ranking Member Mike Crapo (R-ID)</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000" b="0" i="0" u="none" strike="noStrike" kern="0" cap="none" spc="0" normalizeH="0" baseline="0" noProof="0" dirty="0">
                <a:ln>
                  <a:noFill/>
                </a:ln>
                <a:solidFill>
                  <a:sysClr val="windowText" lastClr="000000"/>
                </a:solidFill>
                <a:effectLst/>
                <a:uLnTx/>
                <a:uFillTx/>
                <a:latin typeface="Calibri"/>
              </a:rPr>
              <a:t>Members </a:t>
            </a:r>
            <a:r>
              <a:rPr kumimoji="0" lang="en-US" sz="30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kumimoji="0" lang="en-US" sz="3000" b="0" i="0" u="none" strike="noStrike" kern="0" cap="none" spc="0" normalizeH="0" baseline="0" noProof="0" dirty="0">
                <a:ln>
                  <a:noFill/>
                </a:ln>
                <a:solidFill>
                  <a:sysClr val="windowText" lastClr="000000"/>
                </a:solidFill>
                <a:effectLst/>
                <a:uLnTx/>
                <a:uFillTx/>
                <a:latin typeface="Calibri"/>
              </a:rPr>
              <a:t>14 democrats, </a:t>
            </a:r>
            <a:r>
              <a:rPr lang="en-US" sz="3000" kern="0" dirty="0">
                <a:solidFill>
                  <a:sysClr val="windowText" lastClr="000000"/>
                </a:solidFill>
                <a:latin typeface="Calibri"/>
              </a:rPr>
              <a:t>13 republicans</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000" b="0" i="0" u="none" strike="noStrike" kern="0" cap="none" spc="0" normalizeH="0" baseline="0" dirty="0">
                <a:ln>
                  <a:noFill/>
                </a:ln>
                <a:solidFill>
                  <a:sysClr val="windowText" lastClr="000000"/>
                </a:solidFill>
                <a:effectLst/>
                <a:uLnTx/>
                <a:uFillTx/>
                <a:latin typeface="Calibri"/>
              </a:rPr>
              <a:t>Jurisdic</a:t>
            </a:r>
            <a:r>
              <a:rPr lang="en-US" sz="3000" kern="0" dirty="0">
                <a:solidFill>
                  <a:sysClr val="windowText" lastClr="000000"/>
                </a:solidFill>
                <a:latin typeface="Calibri"/>
              </a:rPr>
              <a:t>tion includes:</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T</a:t>
            </a:r>
            <a:r>
              <a:rPr kumimoji="0" lang="en-US" sz="2800" b="0" i="0" u="none" strike="noStrike" kern="0" cap="none" spc="0" normalizeH="0" baseline="0" noProof="0" dirty="0" err="1">
                <a:ln>
                  <a:noFill/>
                </a:ln>
                <a:solidFill>
                  <a:sysClr val="windowText" lastClr="000000"/>
                </a:solidFill>
                <a:effectLst/>
                <a:uLnTx/>
                <a:uFillTx/>
                <a:latin typeface="Calibri"/>
              </a:rPr>
              <a:t>axation</a:t>
            </a:r>
            <a:r>
              <a:rPr kumimoji="0" lang="en-US" sz="2800" b="0" i="0" u="none" strike="noStrike" kern="0" cap="none" spc="0" normalizeH="0" baseline="0" noProof="0" dirty="0">
                <a:ln>
                  <a:noFill/>
                </a:ln>
                <a:solidFill>
                  <a:sysClr val="windowText" lastClr="000000"/>
                </a:solidFill>
                <a:effectLst/>
                <a:uLnTx/>
                <a:uFillTx/>
                <a:latin typeface="Calibri"/>
              </a:rPr>
              <a:t> and other revenue measures</a:t>
            </a:r>
          </a:p>
          <a:p>
            <a:pPr marL="914400" lvl="3" indent="-457200">
              <a:lnSpc>
                <a:spcPct val="100000"/>
              </a:lnSpc>
              <a:spcBef>
                <a:spcPts val="300"/>
              </a:spcBef>
              <a:spcAft>
                <a:spcPts val="300"/>
              </a:spcAft>
              <a:buClrTx/>
              <a:buFont typeface="Wingdings" panose="05000000000000000000" pitchFamily="2" charset="2"/>
              <a:buChar char="§"/>
              <a:defRPr/>
            </a:pPr>
            <a:r>
              <a:rPr lang="en-US" sz="3000" kern="0" dirty="0">
                <a:solidFill>
                  <a:sysClr val="windowText" lastClr="000000"/>
                </a:solidFill>
                <a:latin typeface="Calibri"/>
              </a:rPr>
              <a:t>Customs, collection districts, and ports of entry and delivery</a:t>
            </a:r>
          </a:p>
          <a:p>
            <a:pPr marL="914400" lvl="3" indent="-457200">
              <a:lnSpc>
                <a:spcPct val="100000"/>
              </a:lnSpc>
              <a:spcBef>
                <a:spcPts val="300"/>
              </a:spcBef>
              <a:spcAft>
                <a:spcPts val="300"/>
              </a:spcAft>
              <a:buClrTx/>
              <a:buFont typeface="Wingdings" panose="05000000000000000000" pitchFamily="2" charset="2"/>
              <a:buChar char="§"/>
              <a:defRPr/>
            </a:pPr>
            <a:r>
              <a:rPr lang="en-US" sz="3000" kern="0" dirty="0">
                <a:solidFill>
                  <a:sysClr val="windowText" lastClr="000000"/>
                </a:solidFill>
                <a:latin typeface="Calibri"/>
              </a:rPr>
              <a:t>R</a:t>
            </a:r>
            <a:r>
              <a:rPr kumimoji="0" lang="en-US" sz="3000" b="0" i="0" u="none" strike="noStrike" kern="0" cap="none" spc="0" normalizeH="0" baseline="0" noProof="0" dirty="0" err="1">
                <a:ln>
                  <a:noFill/>
                </a:ln>
                <a:solidFill>
                  <a:sysClr val="windowText" lastClr="000000"/>
                </a:solidFill>
                <a:effectLst/>
                <a:uLnTx/>
                <a:uFillTx/>
                <a:latin typeface="Calibri"/>
              </a:rPr>
              <a:t>eciprocal</a:t>
            </a:r>
            <a:r>
              <a:rPr kumimoji="0" lang="en-US" sz="3000" b="0" i="0" u="none" strike="noStrike" kern="0" cap="none" spc="0" normalizeH="0" baseline="0" noProof="0" dirty="0">
                <a:ln>
                  <a:noFill/>
                </a:ln>
                <a:solidFill>
                  <a:sysClr val="windowText" lastClr="000000"/>
                </a:solidFill>
                <a:effectLst/>
                <a:uLnTx/>
                <a:uFillTx/>
                <a:latin typeface="Calibri"/>
              </a:rPr>
              <a:t> trade agreements</a:t>
            </a:r>
          </a:p>
          <a:p>
            <a:pPr marL="914400" lvl="3" indent="-457200">
              <a:lnSpc>
                <a:spcPct val="100000"/>
              </a:lnSpc>
              <a:spcBef>
                <a:spcPts val="300"/>
              </a:spcBef>
              <a:spcAft>
                <a:spcPts val="300"/>
              </a:spcAft>
              <a:buClrTx/>
              <a:buFont typeface="Wingdings" panose="05000000000000000000" pitchFamily="2" charset="2"/>
              <a:buChar char="§"/>
              <a:defRPr/>
            </a:pPr>
            <a:r>
              <a:rPr lang="en-US" sz="3000" kern="0" dirty="0">
                <a:solidFill>
                  <a:sysClr val="windowText" lastClr="000000"/>
                </a:solidFill>
                <a:latin typeface="Calibri"/>
              </a:rPr>
              <a:t>T</a:t>
            </a:r>
            <a:r>
              <a:rPr kumimoji="0" lang="en-US" sz="3000" b="0" i="0" u="none" strike="noStrike" kern="0" cap="none" spc="0" normalizeH="0" baseline="0" noProof="0" dirty="0" err="1">
                <a:ln>
                  <a:noFill/>
                </a:ln>
                <a:solidFill>
                  <a:sysClr val="windowText" lastClr="000000"/>
                </a:solidFill>
                <a:effectLst/>
                <a:uLnTx/>
                <a:uFillTx/>
                <a:latin typeface="Calibri"/>
              </a:rPr>
              <a:t>ariff</a:t>
            </a:r>
            <a:r>
              <a:rPr kumimoji="0" lang="en-US" sz="3000" b="0" i="0" u="none" strike="noStrike" kern="0" cap="none" spc="0" normalizeH="0" baseline="0" noProof="0" dirty="0">
                <a:ln>
                  <a:noFill/>
                </a:ln>
                <a:solidFill>
                  <a:sysClr val="windowText" lastClr="000000"/>
                </a:solidFill>
                <a:effectLst/>
                <a:uLnTx/>
                <a:uFillTx/>
                <a:latin typeface="Calibri"/>
              </a:rPr>
              <a:t> and import quotas</a:t>
            </a:r>
          </a:p>
          <a:p>
            <a:pPr marL="914400" lvl="3" indent="-457200">
              <a:lnSpc>
                <a:spcPct val="100000"/>
              </a:lnSpc>
              <a:spcBef>
                <a:spcPts val="300"/>
              </a:spcBef>
              <a:spcAft>
                <a:spcPts val="300"/>
              </a:spcAft>
              <a:buClrTx/>
              <a:buFont typeface="Wingdings" panose="05000000000000000000" pitchFamily="2" charset="2"/>
              <a:buChar char="§"/>
              <a:defRPr/>
            </a:pPr>
            <a:r>
              <a:rPr lang="en-US" sz="3000" kern="0" dirty="0">
                <a:solidFill>
                  <a:sysClr val="windowText" lastClr="000000"/>
                </a:solidFill>
                <a:latin typeface="Calibri"/>
              </a:rPr>
              <a:t>T</a:t>
            </a:r>
            <a:r>
              <a:rPr kumimoji="0" lang="en-US" sz="3000" b="0" i="0" u="none" strike="noStrike" kern="0" cap="none" spc="0" normalizeH="0" baseline="0" noProof="0" dirty="0" err="1">
                <a:ln>
                  <a:noFill/>
                </a:ln>
                <a:solidFill>
                  <a:sysClr val="windowText" lastClr="000000"/>
                </a:solidFill>
                <a:effectLst/>
                <a:uLnTx/>
                <a:uFillTx/>
                <a:latin typeface="Calibri"/>
              </a:rPr>
              <a:t>ransportation</a:t>
            </a:r>
            <a:r>
              <a:rPr kumimoji="0" lang="en-US" sz="3000" b="0" i="0" u="none" strike="noStrike" kern="0" cap="none" spc="0" normalizeH="0" baseline="0" noProof="0" dirty="0">
                <a:ln>
                  <a:noFill/>
                </a:ln>
                <a:solidFill>
                  <a:sysClr val="windowText" lastClr="000000"/>
                </a:solidFill>
                <a:effectLst/>
                <a:uLnTx/>
                <a:uFillTx/>
                <a:latin typeface="Calibri"/>
              </a:rPr>
              <a:t> of dutiable goods</a:t>
            </a:r>
          </a:p>
          <a:p>
            <a:pPr marL="914400" lvl="3" indent="-457200">
              <a:lnSpc>
                <a:spcPct val="100000"/>
              </a:lnSpc>
              <a:spcBef>
                <a:spcPts val="300"/>
              </a:spcBef>
              <a:spcAft>
                <a:spcPts val="300"/>
              </a:spcAft>
              <a:buClrTx/>
              <a:buFont typeface="Wingdings" panose="05000000000000000000" pitchFamily="2" charset="2"/>
              <a:buChar char="§"/>
              <a:defRPr/>
            </a:pPr>
            <a:r>
              <a:rPr lang="en-US" sz="3000" kern="0" dirty="0">
                <a:solidFill>
                  <a:sysClr val="windowText" lastClr="000000"/>
                </a:solidFill>
                <a:latin typeface="Calibri"/>
              </a:rPr>
              <a:t>Oversight over numerous agencies (USTR, Commerce, Homeland Security/CBP, Treasury)</a:t>
            </a:r>
            <a:endParaRPr kumimoji="0" lang="en-US" sz="3000" b="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B5E3103A-527E-8C41-26F0-799EAF4F352D}"/>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374968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3200" b="1" i="0" u="none" strike="noStrike" kern="0" cap="none" spc="0" normalizeH="0" baseline="0" noProof="0" dirty="0">
                <a:ln>
                  <a:noFill/>
                </a:ln>
                <a:solidFill>
                  <a:sysClr val="windowText" lastClr="000000"/>
                </a:solidFill>
                <a:effectLst/>
                <a:uLnTx/>
                <a:uFillTx/>
                <a:latin typeface="Calibri"/>
              </a:rPr>
              <a:t>Senate Foreign Affairs Committee</a:t>
            </a:r>
          </a:p>
          <a:p>
            <a:pPr marL="457200" lvl="2" indent="-457200">
              <a:lnSpc>
                <a:spcPct val="100000"/>
              </a:lnSpc>
              <a:spcBef>
                <a:spcPts val="300"/>
              </a:spcBef>
              <a:spcAft>
                <a:spcPts val="300"/>
              </a:spcAft>
              <a:buClrTx/>
              <a:buFont typeface="Courier New" panose="02070309020205020404" pitchFamily="49" charset="0"/>
              <a:buChar char="o"/>
              <a:defRPr/>
            </a:pPr>
            <a:r>
              <a:rPr lang="en-US" sz="3200" kern="0" dirty="0">
                <a:solidFill>
                  <a:sysClr val="windowText" lastClr="000000"/>
                </a:solidFill>
                <a:latin typeface="Calibri"/>
              </a:rPr>
              <a:t>Leadership </a:t>
            </a:r>
            <a:r>
              <a:rPr lang="en-US" sz="3200" kern="0" dirty="0">
                <a:solidFill>
                  <a:sysClr val="windowText" lastClr="000000"/>
                </a:solidFill>
                <a:latin typeface="Calibri"/>
                <a:sym typeface="Wingdings" panose="05000000000000000000" pitchFamily="2" charset="2"/>
              </a:rPr>
              <a:t> </a:t>
            </a:r>
            <a:r>
              <a:rPr lang="en-US" sz="3200" kern="0" dirty="0">
                <a:solidFill>
                  <a:sysClr val="windowText" lastClr="000000"/>
                </a:solidFill>
                <a:latin typeface="Calibri"/>
              </a:rPr>
              <a:t>Chairperson Bob Menendez (D-NJ), Ranking Member Jim </a:t>
            </a:r>
            <a:r>
              <a:rPr lang="en-US" sz="3200" kern="0" dirty="0" err="1">
                <a:solidFill>
                  <a:sysClr val="windowText" lastClr="000000"/>
                </a:solidFill>
                <a:latin typeface="Calibri"/>
              </a:rPr>
              <a:t>Risch</a:t>
            </a:r>
            <a:r>
              <a:rPr lang="en-US" sz="3200" kern="0" dirty="0">
                <a:solidFill>
                  <a:sysClr val="windowText" lastClr="000000"/>
                </a:solidFill>
                <a:latin typeface="Calibri"/>
              </a:rPr>
              <a:t> (R-ID)</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200" b="0" i="0" u="none" strike="noStrike" kern="0" cap="none" spc="0" normalizeH="0" baseline="0" noProof="0" dirty="0">
                <a:ln>
                  <a:noFill/>
                </a:ln>
                <a:solidFill>
                  <a:sysClr val="windowText" lastClr="000000"/>
                </a:solidFill>
                <a:effectLst/>
                <a:uLnTx/>
                <a:uFillTx/>
                <a:latin typeface="Calibri"/>
              </a:rPr>
              <a:t>Members </a:t>
            </a:r>
            <a:r>
              <a:rPr kumimoji="0" lang="en-US" sz="32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lang="en-US" sz="3000" kern="0" dirty="0">
                <a:solidFill>
                  <a:sysClr val="windowText" lastClr="000000"/>
                </a:solidFill>
                <a:latin typeface="Calibri"/>
              </a:rPr>
              <a:t>11 Democrats, 10 Republicans</a:t>
            </a:r>
          </a:p>
          <a:p>
            <a:pPr marL="457200" marR="0" lvl="2" indent="-457200" defTabSz="91440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kumimoji="0" lang="en-US" sz="3200" b="0" i="0" u="none" strike="noStrike" kern="0" cap="none" spc="0" normalizeH="0" baseline="0" noProof="0" dirty="0">
                <a:ln>
                  <a:noFill/>
                </a:ln>
                <a:solidFill>
                  <a:sysClr val="windowText" lastClr="000000"/>
                </a:solidFill>
                <a:effectLst/>
                <a:uLnTx/>
                <a:uFillTx/>
                <a:latin typeface="Calibri"/>
              </a:rPr>
              <a:t>Jurisdiction</a:t>
            </a:r>
            <a:r>
              <a:rPr lang="en-US" sz="3200" kern="0" noProof="0" dirty="0">
                <a:solidFill>
                  <a:sysClr val="windowText" lastClr="000000"/>
                </a:solidFill>
                <a:latin typeface="Calibri"/>
              </a:rPr>
              <a:t> over </a:t>
            </a:r>
            <a:r>
              <a:rPr lang="en-US" sz="3000" kern="0" dirty="0">
                <a:solidFill>
                  <a:sysClr val="windowText" lastClr="000000"/>
                </a:solidFill>
                <a:latin typeface="Calibri"/>
              </a:rPr>
              <a:t>f</a:t>
            </a:r>
            <a:r>
              <a:rPr kumimoji="0" lang="en-US" sz="3000" b="0" i="0" u="none" strike="noStrike" kern="0" cap="none" spc="0" normalizeH="0" baseline="0" noProof="0" dirty="0" err="1">
                <a:ln>
                  <a:noFill/>
                </a:ln>
                <a:solidFill>
                  <a:sysClr val="windowText" lastClr="000000"/>
                </a:solidFill>
                <a:effectLst/>
                <a:uLnTx/>
                <a:uFillTx/>
                <a:latin typeface="Calibri"/>
              </a:rPr>
              <a:t>oreign</a:t>
            </a:r>
            <a:r>
              <a:rPr kumimoji="0" lang="en-US" sz="3000" b="0" i="0" u="none" strike="noStrike" kern="0" cap="none" spc="0" normalizeH="0" baseline="0" noProof="0" dirty="0">
                <a:ln>
                  <a:noFill/>
                </a:ln>
                <a:solidFill>
                  <a:sysClr val="windowText" lastClr="000000"/>
                </a:solidFill>
                <a:effectLst/>
                <a:uLnTx/>
                <a:uFillTx/>
                <a:latin typeface="Calibri"/>
              </a:rPr>
              <a:t> policy </a:t>
            </a:r>
            <a:r>
              <a:rPr kumimoji="0" lang="en-US" sz="30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a:t>
            </a:r>
            <a:r>
              <a:rPr kumimoji="0" lang="en-US" sz="3000" b="0" i="0" u="none" strike="noStrike" kern="0" cap="none" spc="0" normalizeH="0" baseline="0" noProof="0" dirty="0">
                <a:ln>
                  <a:noFill/>
                </a:ln>
                <a:solidFill>
                  <a:sysClr val="windowText" lastClr="000000"/>
                </a:solidFill>
                <a:effectLst/>
                <a:uLnTx/>
                <a:uFillTx/>
                <a:latin typeface="Calibri"/>
              </a:rPr>
              <a:t> </a:t>
            </a:r>
            <a:r>
              <a:rPr lang="en-US" sz="3000" kern="0" dirty="0">
                <a:solidFill>
                  <a:sysClr val="windowText" lastClr="000000"/>
                </a:solidFill>
                <a:latin typeface="Calibri"/>
              </a:rPr>
              <a:t>i</a:t>
            </a:r>
            <a:r>
              <a:rPr kumimoji="0" lang="en-US" sz="3000" b="0" i="0" u="none" strike="noStrike" kern="0" cap="none" spc="0" normalizeH="0" baseline="0" noProof="0" dirty="0" err="1">
                <a:ln>
                  <a:noFill/>
                </a:ln>
                <a:solidFill>
                  <a:sysClr val="windowText" lastClr="000000"/>
                </a:solidFill>
                <a:effectLst/>
                <a:uLnTx/>
                <a:uFillTx/>
                <a:latin typeface="Calibri"/>
              </a:rPr>
              <a:t>ncludes</a:t>
            </a:r>
            <a:r>
              <a:rPr kumimoji="0" lang="en-US" sz="3000" b="0" i="0" u="none" strike="noStrike" kern="0" cap="none" spc="0" normalizeH="0" baseline="0" noProof="0" dirty="0">
                <a:ln>
                  <a:noFill/>
                </a:ln>
                <a:solidFill>
                  <a:sysClr val="windowText" lastClr="000000"/>
                </a:solidFill>
                <a:effectLst/>
                <a:uLnTx/>
                <a:uFillTx/>
                <a:latin typeface="Calibri"/>
              </a:rPr>
              <a:t>:</a:t>
            </a:r>
          </a:p>
          <a:p>
            <a:pPr marL="914400" lvl="3" indent="-457200">
              <a:lnSpc>
                <a:spcPct val="100000"/>
              </a:lnSpc>
              <a:spcBef>
                <a:spcPts val="300"/>
              </a:spcBef>
              <a:spcAft>
                <a:spcPts val="300"/>
              </a:spcAft>
              <a:buClrTx/>
              <a:buFont typeface="Wingdings" panose="05000000000000000000" pitchFamily="2" charset="2"/>
              <a:buChar char="Ø"/>
              <a:defRPr/>
            </a:pPr>
            <a:r>
              <a:rPr lang="en-US" sz="2800" kern="0" dirty="0">
                <a:solidFill>
                  <a:sysClr val="windowText" lastClr="000000"/>
                </a:solidFill>
                <a:latin typeface="Calibri"/>
              </a:rPr>
              <a:t>Promoting U.S. trade and exports with Europe, Asia, Western Hemisphere, Africa, Pacific.</a:t>
            </a:r>
          </a:p>
          <a:p>
            <a:pPr marL="914400" lvl="3" indent="-457200">
              <a:lnSpc>
                <a:spcPct val="100000"/>
              </a:lnSpc>
              <a:spcBef>
                <a:spcPts val="300"/>
              </a:spcBef>
              <a:spcAft>
                <a:spcPts val="300"/>
              </a:spcAft>
              <a:buClrTx/>
              <a:buFont typeface="Wingdings" panose="05000000000000000000" pitchFamily="2" charset="2"/>
              <a:buChar char="Ø"/>
              <a:defRPr/>
            </a:pPr>
            <a:r>
              <a:rPr kumimoji="0" lang="en-US" sz="2800" b="0" i="0" u="none" strike="noStrike" kern="0" cap="none" spc="0" normalizeH="0" baseline="0" noProof="0" dirty="0">
                <a:ln>
                  <a:noFill/>
                </a:ln>
                <a:solidFill>
                  <a:sysClr val="windowText" lastClr="000000"/>
                </a:solidFill>
                <a:effectLst/>
                <a:uLnTx/>
                <a:uFillTx/>
                <a:latin typeface="Calibri"/>
              </a:rPr>
              <a:t>U.S. participation in trade organizations, U.S. foreign economic policy, international trade, IP protection and technology transfer, among others. </a:t>
            </a: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51998453-FF63-105C-7A19-2A350437D597}"/>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427570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Judicial Branch</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200" i="0" u="none" strike="noStrike" kern="0" cap="none" spc="0" normalizeH="0" baseline="0" noProof="0" dirty="0">
                <a:ln>
                  <a:noFill/>
                </a:ln>
                <a:solidFill>
                  <a:sysClr val="windowText" lastClr="000000"/>
                </a:solidFill>
                <a:effectLst/>
                <a:uLnTx/>
                <a:uFillTx/>
                <a:latin typeface="Calibri"/>
              </a:rPr>
              <a:t>Court of International Trade (CIT)</a:t>
            </a:r>
          </a:p>
          <a:p>
            <a:pPr marL="914400" lvl="3" indent="-457200">
              <a:lnSpc>
                <a:spcPct val="100000"/>
              </a:lnSpc>
              <a:spcBef>
                <a:spcPts val="300"/>
              </a:spcBef>
              <a:spcAft>
                <a:spcPts val="300"/>
              </a:spcAft>
              <a:buClrTx/>
              <a:buFont typeface="Wingdings" panose="05000000000000000000" pitchFamily="2" charset="2"/>
              <a:buChar char="§"/>
              <a:defRPr/>
            </a:pPr>
            <a:r>
              <a:rPr kumimoji="0" lang="en-US" sz="3000" i="0" u="none" strike="noStrike" kern="0" cap="none" spc="0" normalizeH="0" baseline="0" noProof="0" dirty="0">
                <a:ln>
                  <a:noFill/>
                </a:ln>
                <a:solidFill>
                  <a:sysClr val="windowText" lastClr="000000"/>
                </a:solidFill>
                <a:effectLst/>
                <a:uLnTx/>
                <a:uFillTx/>
                <a:latin typeface="Calibri"/>
              </a:rPr>
              <a:t>Nationwide jurisdiction over civil actions arising out of the customs and international trade laws of the United States.</a:t>
            </a:r>
          </a:p>
          <a:p>
            <a:pPr marL="914400" lvl="3" indent="-457200">
              <a:lnSpc>
                <a:spcPct val="100000"/>
              </a:lnSpc>
              <a:spcBef>
                <a:spcPts val="300"/>
              </a:spcBef>
              <a:spcAft>
                <a:spcPts val="300"/>
              </a:spcAft>
              <a:buClrTx/>
              <a:buFont typeface="Wingdings" panose="05000000000000000000" pitchFamily="2" charset="2"/>
              <a:buChar char="§"/>
              <a:defRPr/>
            </a:pPr>
            <a:r>
              <a:rPr kumimoji="0" lang="en-US" sz="3000" i="0" u="none" strike="noStrike" kern="0" cap="none" spc="0" normalizeH="0" baseline="0" noProof="0" dirty="0">
                <a:ln>
                  <a:noFill/>
                </a:ln>
                <a:solidFill>
                  <a:sysClr val="windowText" lastClr="000000"/>
                </a:solidFill>
                <a:effectLst/>
                <a:uLnTx/>
                <a:uFillTx/>
                <a:latin typeface="Calibri"/>
              </a:rPr>
              <a:t>Examples include:</a:t>
            </a:r>
          </a:p>
          <a:p>
            <a:pPr marL="1371600" lvl="4" indent="-457200">
              <a:lnSpc>
                <a:spcPct val="100000"/>
              </a:lnSpc>
              <a:spcBef>
                <a:spcPts val="300"/>
              </a:spcBef>
              <a:spcAft>
                <a:spcPts val="300"/>
              </a:spcAft>
              <a:buClrTx/>
              <a:buFont typeface="Wingdings" panose="05000000000000000000" pitchFamily="2" charset="2"/>
              <a:buChar char="Ø"/>
              <a:defRPr/>
            </a:pPr>
            <a:r>
              <a:rPr kumimoji="0" lang="en-US" sz="3000" i="0" u="none" strike="noStrike" kern="0" cap="none" spc="0" normalizeH="0" baseline="0" noProof="0" dirty="0">
                <a:ln>
                  <a:noFill/>
                </a:ln>
                <a:solidFill>
                  <a:sysClr val="windowText" lastClr="000000"/>
                </a:solidFill>
                <a:effectLst/>
                <a:uLnTx/>
                <a:uFillTx/>
                <a:latin typeface="Calibri"/>
              </a:rPr>
              <a:t>CBP decisions regarding tariffs, exclusion of merchandise from entry into the US, among other. </a:t>
            </a:r>
          </a:p>
          <a:p>
            <a:pPr marL="1371600" lvl="4" indent="-457200">
              <a:lnSpc>
                <a:spcPct val="100000"/>
              </a:lnSpc>
              <a:spcBef>
                <a:spcPts val="300"/>
              </a:spcBef>
              <a:spcAft>
                <a:spcPts val="300"/>
              </a:spcAft>
              <a:buClrTx/>
              <a:buFont typeface="Wingdings" panose="05000000000000000000" pitchFamily="2" charset="2"/>
              <a:buChar char="Ø"/>
              <a:defRPr/>
            </a:pPr>
            <a:r>
              <a:rPr lang="en-US" sz="3000" kern="0" dirty="0">
                <a:solidFill>
                  <a:sysClr val="windowText" lastClr="000000"/>
                </a:solidFill>
                <a:latin typeface="Calibri"/>
              </a:rPr>
              <a:t>AD/CVD decisions by the ITC and Commerce</a:t>
            </a:r>
          </a:p>
          <a:p>
            <a:pPr marL="914400" marR="0" lvl="3" indent="-457200" defTabSz="91440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3000" b="0" i="0" u="none" strike="noStrike" kern="0" cap="none" spc="0" normalizeH="0" baseline="0" noProof="0" dirty="0">
                <a:ln>
                  <a:noFill/>
                </a:ln>
                <a:solidFill>
                  <a:sysClr val="windowText" lastClr="000000"/>
                </a:solidFill>
                <a:effectLst/>
                <a:uLnTx/>
                <a:uFillTx/>
                <a:latin typeface="Calibri"/>
              </a:rPr>
              <a:t>Decisions of the CIT can be appealed to the U.S. Court of Appeals for the Federal Circuit. </a:t>
            </a:r>
            <a:endParaRPr kumimoji="0" lang="en-US" sz="3200" i="0" u="none" strike="noStrike" kern="0" cap="none" spc="0" normalizeH="0" baseline="0" noProof="0" dirty="0">
              <a:ln>
                <a:noFill/>
              </a:ln>
              <a:solidFill>
                <a:sysClr val="windowText" lastClr="000000"/>
              </a:solidFill>
              <a:effectLst/>
              <a:uLnTx/>
              <a:uFillTx/>
              <a:latin typeface="Calibri"/>
            </a:endParaRPr>
          </a:p>
          <a:p>
            <a:pPr marL="0" lvl="2" indent="0">
              <a:lnSpc>
                <a:spcPct val="100000"/>
              </a:lnSpc>
              <a:spcBef>
                <a:spcPts val="300"/>
              </a:spcBef>
              <a:spcAft>
                <a:spcPts val="300"/>
              </a:spcAft>
              <a:buClrTx/>
              <a:buNone/>
              <a:defRPr/>
            </a:pPr>
            <a:endParaRPr kumimoji="0" lang="en-US" sz="32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1026" name="Picture 2" descr="undefined">
            <a:extLst>
              <a:ext uri="{FF2B5EF4-FFF2-40B4-BE49-F238E27FC236}">
                <a16:creationId xmlns:a16="http://schemas.microsoft.com/office/drawing/2014/main" id="{12BE8311-08C9-CCE4-30B4-B5731A962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600" y="2373325"/>
            <a:ext cx="2838450" cy="27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5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1277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Judicial Branch</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000" i="0" u="none" strike="noStrike" kern="0" cap="none" spc="0" normalizeH="0" baseline="0" noProof="0" dirty="0">
                <a:ln>
                  <a:noFill/>
                </a:ln>
                <a:solidFill>
                  <a:sysClr val="windowText" lastClr="000000"/>
                </a:solidFill>
                <a:effectLst/>
                <a:uLnTx/>
                <a:uFillTx/>
                <a:latin typeface="Calibri"/>
              </a:rPr>
              <a:t>Court of Appeals for the Federal Circuit (CAFC)</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800" i="0" u="none" strike="noStrike" kern="0" cap="none" spc="0" normalizeH="0" baseline="0" noProof="0" dirty="0">
                <a:ln>
                  <a:noFill/>
                </a:ln>
                <a:solidFill>
                  <a:sysClr val="windowText" lastClr="000000"/>
                </a:solidFill>
                <a:effectLst/>
                <a:uLnTx/>
                <a:uFillTx/>
                <a:latin typeface="Calibri"/>
              </a:rPr>
              <a:t>Nationwide jurisdiction in areas including international trade, government contracts, patents, trademarks, certain monetary claims against the U.S. government, and more. </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800" i="0" u="none" strike="noStrike" kern="0" cap="none" spc="0" normalizeH="0" baseline="0" noProof="0" dirty="0">
                <a:ln>
                  <a:noFill/>
                </a:ln>
                <a:solidFill>
                  <a:sysClr val="windowText" lastClr="000000"/>
                </a:solidFill>
                <a:effectLst/>
                <a:uLnTx/>
                <a:uFillTx/>
                <a:latin typeface="Calibri"/>
              </a:rPr>
              <a:t>Appeals to the Federal Circuit come from all federal district courts</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3000" i="0" u="none" strike="noStrike" kern="0" cap="none" spc="0" normalizeH="0" baseline="0" noProof="0" dirty="0">
                <a:ln>
                  <a:noFill/>
                </a:ln>
                <a:solidFill>
                  <a:sysClr val="windowText" lastClr="000000"/>
                </a:solidFill>
                <a:effectLst/>
                <a:uLnTx/>
                <a:uFillTx/>
                <a:latin typeface="Calibri"/>
              </a:rPr>
              <a:t>U.S. Supreme Court</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U</a:t>
            </a:r>
            <a:r>
              <a:rPr kumimoji="0" lang="en-US" sz="2800" i="0" u="none" strike="noStrike" kern="0" cap="none" spc="0" normalizeH="0" baseline="0" noProof="0" dirty="0" err="1">
                <a:ln>
                  <a:noFill/>
                </a:ln>
                <a:solidFill>
                  <a:sysClr val="windowText" lastClr="000000"/>
                </a:solidFill>
                <a:effectLst/>
                <a:uLnTx/>
                <a:uFillTx/>
                <a:latin typeface="Calibri"/>
              </a:rPr>
              <a:t>ltimate</a:t>
            </a:r>
            <a:r>
              <a:rPr kumimoji="0" lang="en-US" sz="2800" i="0" u="none" strike="noStrike" kern="0" cap="none" spc="0" normalizeH="0" baseline="0" noProof="0" dirty="0">
                <a:ln>
                  <a:noFill/>
                </a:ln>
                <a:solidFill>
                  <a:sysClr val="windowText" lastClr="000000"/>
                </a:solidFill>
                <a:effectLst/>
                <a:uLnTx/>
                <a:uFillTx/>
                <a:latin typeface="Calibri"/>
              </a:rPr>
              <a:t> appellate jurisdiction over all federal court cases, and over state court cases that involve a point of U.S. </a:t>
            </a:r>
            <a:r>
              <a:rPr lang="en-US" sz="2800" kern="0" dirty="0">
                <a:solidFill>
                  <a:sysClr val="windowText" lastClr="000000"/>
                </a:solidFill>
                <a:latin typeface="Calibri"/>
              </a:rPr>
              <a:t>c</a:t>
            </a:r>
            <a:r>
              <a:rPr kumimoji="0" lang="en-US" sz="2800" i="0" u="none" strike="noStrike" kern="0" cap="none" spc="0" normalizeH="0" baseline="0" noProof="0" dirty="0" err="1">
                <a:ln>
                  <a:noFill/>
                </a:ln>
                <a:solidFill>
                  <a:sysClr val="windowText" lastClr="000000"/>
                </a:solidFill>
                <a:effectLst/>
                <a:uLnTx/>
                <a:uFillTx/>
                <a:latin typeface="Calibri"/>
              </a:rPr>
              <a:t>onstitutional</a:t>
            </a:r>
            <a:r>
              <a:rPr kumimoji="0" lang="en-US" sz="2800" i="0" u="none" strike="noStrike" kern="0" cap="none" spc="0" normalizeH="0" baseline="0" noProof="0" dirty="0">
                <a:ln>
                  <a:noFill/>
                </a:ln>
                <a:solidFill>
                  <a:sysClr val="windowText" lastClr="000000"/>
                </a:solidFill>
                <a:effectLst/>
                <a:uLnTx/>
                <a:uFillTx/>
                <a:latin typeface="Calibri"/>
              </a:rPr>
              <a:t> and/or federal law</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O</a:t>
            </a:r>
            <a:r>
              <a:rPr kumimoji="0" lang="en-US" sz="2800" i="0" u="none" strike="noStrike" kern="0" cap="none" spc="0" normalizeH="0" baseline="0" noProof="0" dirty="0" err="1">
                <a:ln>
                  <a:noFill/>
                </a:ln>
                <a:solidFill>
                  <a:sysClr val="windowText" lastClr="000000"/>
                </a:solidFill>
                <a:effectLst/>
                <a:uLnTx/>
                <a:uFillTx/>
                <a:latin typeface="Calibri"/>
              </a:rPr>
              <a:t>riginal</a:t>
            </a:r>
            <a:r>
              <a:rPr kumimoji="0" lang="en-US" sz="2800" i="0" u="none" strike="noStrike" kern="0" cap="none" spc="0" normalizeH="0" baseline="0" noProof="0" dirty="0">
                <a:ln>
                  <a:noFill/>
                </a:ln>
                <a:solidFill>
                  <a:sysClr val="windowText" lastClr="000000"/>
                </a:solidFill>
                <a:effectLst/>
                <a:uLnTx/>
                <a:uFillTx/>
                <a:latin typeface="Calibri"/>
              </a:rPr>
              <a:t> jurisdiction over certain cases, e.g., suits between two or more states and/or cases involving ambassadors and other public ministers</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800" i="0" u="none" strike="noStrike" kern="0" cap="none" spc="0" normalizeH="0" baseline="0" noProof="0" dirty="0">
                <a:ln>
                  <a:noFill/>
                </a:ln>
                <a:solidFill>
                  <a:sysClr val="windowText" lastClr="000000"/>
                </a:solidFill>
                <a:effectLst/>
                <a:uLnTx/>
                <a:uFillTx/>
                <a:latin typeface="Calibri"/>
              </a:rPr>
              <a:t>Recent/ongoing cases </a:t>
            </a:r>
            <a:r>
              <a:rPr kumimoji="0" lang="en-US" sz="28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Lanham Act extraterritoriality (June 2023), Chevron deference (ongoing) </a:t>
            </a:r>
            <a:endParaRPr kumimoji="0" lang="en-US" sz="2800" i="0" u="none" strike="noStrike" kern="0" cap="none" spc="0" normalizeH="0" baseline="0" noProof="0" dirty="0">
              <a:ln>
                <a:noFill/>
              </a:ln>
              <a:solidFill>
                <a:sysClr val="windowText" lastClr="000000"/>
              </a:solidFill>
              <a:effectLst/>
              <a:uLnTx/>
              <a:uFillTx/>
              <a:latin typeface="Calibri"/>
            </a:endParaRPr>
          </a:p>
          <a:p>
            <a:pPr marL="0" lvl="2" indent="0">
              <a:lnSpc>
                <a:spcPct val="100000"/>
              </a:lnSpc>
              <a:spcBef>
                <a:spcPts val="300"/>
              </a:spcBef>
              <a:spcAft>
                <a:spcPts val="300"/>
              </a:spcAft>
              <a:buClrTx/>
              <a:buNone/>
              <a:defRPr/>
            </a:pPr>
            <a:endParaRPr kumimoji="0" lang="en-US" sz="3200" i="0" u="none" strike="noStrike" kern="0" cap="none" spc="0" normalizeH="0" baseline="0" noProof="0" dirty="0">
              <a:ln>
                <a:noFill/>
              </a:ln>
              <a:solidFill>
                <a:sysClr val="windowText" lastClr="000000"/>
              </a:solidFill>
              <a:effectLst/>
              <a:uLnTx/>
              <a:uFillTx/>
              <a:latin typeface="Calibri"/>
            </a:endParaRPr>
          </a:p>
          <a:p>
            <a:pPr marL="0" lvl="2" indent="0">
              <a:lnSpc>
                <a:spcPct val="100000"/>
              </a:lnSpc>
              <a:spcBef>
                <a:spcPts val="300"/>
              </a:spcBef>
              <a:spcAft>
                <a:spcPts val="300"/>
              </a:spcAft>
              <a:buClrTx/>
              <a:buNone/>
              <a:defRPr/>
            </a:pPr>
            <a:endParaRPr kumimoji="0" lang="en-US" sz="32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1026" name="Picture 2" descr="undefined">
            <a:extLst>
              <a:ext uri="{FF2B5EF4-FFF2-40B4-BE49-F238E27FC236}">
                <a16:creationId xmlns:a16="http://schemas.microsoft.com/office/drawing/2014/main" id="{7146554E-7F76-E6D3-0E78-3F6D7C4B99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2849" y="2476500"/>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DB5A0429-DD15-4A4A-E614-908FE97766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2849" y="5981700"/>
            <a:ext cx="2103120"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7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638300"/>
            <a:ext cx="112014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en-US" sz="4000" b="1" i="0" u="none" strike="noStrike" kern="0" cap="none" spc="0" normalizeH="0" baseline="0" dirty="0">
                <a:ln>
                  <a:noFill/>
                </a:ln>
                <a:solidFill>
                  <a:sysClr val="windowText" lastClr="000000"/>
                </a:solidFill>
                <a:effectLst/>
                <a:uLnTx/>
                <a:uFillTx/>
                <a:latin typeface="Calibri"/>
              </a:rPr>
              <a:t>World Trade Organization</a:t>
            </a:r>
          </a:p>
          <a:p>
            <a:pPr marL="0" marR="0" lvl="0" indent="0" defTabSz="914400" eaLnBrk="1" fontAlgn="auto" latinLnBrk="0" hangingPunct="1">
              <a:lnSpc>
                <a:spcPct val="100000"/>
              </a:lnSpc>
              <a:spcBef>
                <a:spcPts val="300"/>
              </a:spcBef>
              <a:spcAft>
                <a:spcPts val="300"/>
              </a:spcAft>
              <a:buClrTx/>
              <a:buSzTx/>
              <a:buNone/>
              <a:tabLst/>
              <a:defRPr/>
            </a:pPr>
            <a:r>
              <a:rPr kumimoji="0" lang="en-US" b="0" i="0" strike="noStrike" kern="0" cap="none" spc="0" normalizeH="0" baseline="0" dirty="0">
                <a:ln>
                  <a:noFill/>
                </a:ln>
                <a:solidFill>
                  <a:sysClr val="windowText" lastClr="000000"/>
                </a:solidFill>
                <a:effectLst/>
                <a:uLnTx/>
                <a:uFillTx/>
                <a:latin typeface="Calibri"/>
              </a:rPr>
              <a:t>Origin</a:t>
            </a:r>
          </a:p>
          <a:p>
            <a:pPr marL="457200" marR="0" lvl="0" indent="-457200" defTabSz="914400" eaLnBrk="1" fontAlgn="auto" latinLnBrk="0" hangingPunct="1">
              <a:lnSpc>
                <a:spcPct val="100000"/>
              </a:lnSpc>
              <a:spcBef>
                <a:spcPts val="300"/>
              </a:spcBef>
              <a:spcAft>
                <a:spcPts val="300"/>
              </a:spcAft>
              <a:buClrTx/>
              <a:buSzTx/>
              <a:buFontTx/>
              <a:buChar char="-"/>
              <a:tabLst/>
              <a:defRPr/>
            </a:pPr>
            <a:r>
              <a:rPr lang="en-US" sz="2600" kern="0" dirty="0">
                <a:solidFill>
                  <a:sysClr val="windowText" lastClr="000000"/>
                </a:solidFill>
                <a:latin typeface="Calibri"/>
              </a:rPr>
              <a:t>E</a:t>
            </a:r>
            <a:r>
              <a:rPr kumimoji="0" lang="en-US" sz="2600" b="0" i="0" u="none" strike="noStrike" kern="0" cap="none" spc="0" normalizeH="0" baseline="0" dirty="0">
                <a:ln>
                  <a:noFill/>
                </a:ln>
                <a:solidFill>
                  <a:sysClr val="windowText" lastClr="000000"/>
                </a:solidFill>
                <a:effectLst/>
                <a:uLnTx/>
                <a:uFillTx/>
                <a:latin typeface="Calibri"/>
              </a:rPr>
              <a:t>stablished in 1995 (Uruguay Round Agreements) </a:t>
            </a:r>
            <a:r>
              <a:rPr kumimoji="0" lang="en-US" sz="2600" b="0" i="0" u="none" strike="noStrike" kern="0" cap="none" spc="0" normalizeH="0" baseline="0" dirty="0">
                <a:ln>
                  <a:noFill/>
                </a:ln>
                <a:solidFill>
                  <a:sysClr val="windowText" lastClr="000000"/>
                </a:solidFill>
                <a:effectLst/>
                <a:uLnTx/>
                <a:uFillTx/>
                <a:latin typeface="Calibri"/>
                <a:sym typeface="Wingdings" panose="05000000000000000000" pitchFamily="2" charset="2"/>
              </a:rPr>
              <a:t> succeeded </a:t>
            </a:r>
            <a:r>
              <a:rPr lang="en-US" sz="2600" kern="0" dirty="0">
                <a:solidFill>
                  <a:sysClr val="windowText" lastClr="000000"/>
                </a:solidFill>
                <a:latin typeface="Calibri"/>
                <a:sym typeface="Wingdings" panose="05000000000000000000" pitchFamily="2" charset="2"/>
              </a:rPr>
              <a:t>the </a:t>
            </a:r>
            <a:r>
              <a:rPr kumimoji="0" lang="en-US" sz="2600" b="0" i="0" u="none" strike="noStrike" kern="0" cap="none" spc="0" normalizeH="0" baseline="0" dirty="0">
                <a:ln>
                  <a:noFill/>
                </a:ln>
                <a:solidFill>
                  <a:sysClr val="windowText" lastClr="000000"/>
                </a:solidFill>
                <a:effectLst/>
                <a:uLnTx/>
                <a:uFillTx/>
                <a:latin typeface="Calibri"/>
              </a:rPr>
              <a:t>General Agreement on Tariffs and Trade of 1947 (GATT)</a:t>
            </a:r>
          </a:p>
          <a:p>
            <a:pPr marL="0" marR="0" lvl="0" indent="0" defTabSz="914400" eaLnBrk="1" fontAlgn="auto" latinLnBrk="0" hangingPunct="1">
              <a:lnSpc>
                <a:spcPct val="100000"/>
              </a:lnSpc>
              <a:spcBef>
                <a:spcPts val="300"/>
              </a:spcBef>
              <a:spcAft>
                <a:spcPts val="300"/>
              </a:spcAft>
              <a:buClrTx/>
              <a:buSzTx/>
              <a:buFontTx/>
              <a:buNone/>
              <a:tabLst/>
              <a:defRPr/>
            </a:pPr>
            <a:r>
              <a:rPr lang="en-US" kern="0" dirty="0">
                <a:solidFill>
                  <a:sysClr val="windowText" lastClr="000000"/>
                </a:solidFill>
                <a:latin typeface="Calibri"/>
              </a:rPr>
              <a:t>Role in International Trade</a:t>
            </a:r>
          </a:p>
          <a:p>
            <a:pPr marL="457200" marR="0" lvl="0" indent="-457200" defTabSz="914400" eaLnBrk="1" fontAlgn="auto" latinLnBrk="0" hangingPunct="1">
              <a:lnSpc>
                <a:spcPct val="100000"/>
              </a:lnSpc>
              <a:spcBef>
                <a:spcPts val="300"/>
              </a:spcBef>
              <a:spcAft>
                <a:spcPts val="300"/>
              </a:spcAft>
              <a:buClrTx/>
              <a:buSzTx/>
              <a:buFontTx/>
              <a:buChar char="-"/>
              <a:tabLst/>
              <a:defRPr/>
            </a:pPr>
            <a:r>
              <a:rPr lang="en-US" sz="2600" kern="0" dirty="0">
                <a:solidFill>
                  <a:sysClr val="windowText" lastClr="000000"/>
                </a:solidFill>
                <a:latin typeface="Calibri"/>
              </a:rPr>
              <a:t>A</a:t>
            </a:r>
            <a:r>
              <a:rPr kumimoji="0" lang="en-US" sz="2600" b="0" i="0" u="none" strike="noStrike" kern="0" cap="none" spc="0" normalizeH="0" baseline="0" dirty="0">
                <a:ln>
                  <a:noFill/>
                </a:ln>
                <a:solidFill>
                  <a:sysClr val="windowText" lastClr="000000"/>
                </a:solidFill>
                <a:effectLst/>
                <a:uLnTx/>
                <a:uFillTx/>
                <a:latin typeface="Calibri"/>
              </a:rPr>
              <a:t>dministering WTO agreements (Customs valuation; trade in goods, agriculture and services; trade remedies; technical barriers to trade; IP rights; government procurement)</a:t>
            </a:r>
          </a:p>
          <a:p>
            <a:pPr marL="457200" marR="0" lvl="0" indent="-457200" defTabSz="914400" eaLnBrk="1" fontAlgn="auto" latinLnBrk="0" hangingPunct="1">
              <a:lnSpc>
                <a:spcPct val="100000"/>
              </a:lnSpc>
              <a:spcBef>
                <a:spcPts val="300"/>
              </a:spcBef>
              <a:spcAft>
                <a:spcPts val="300"/>
              </a:spcAft>
              <a:buClrTx/>
              <a:buSzTx/>
              <a:buFontTx/>
              <a:buChar char="-"/>
              <a:tabLst/>
              <a:defRPr/>
            </a:pPr>
            <a:r>
              <a:rPr kumimoji="0" lang="en-US" sz="2600" b="0" i="0" u="none" strike="noStrike" kern="0" cap="none" spc="0" normalizeH="0" baseline="0" dirty="0">
                <a:ln>
                  <a:noFill/>
                </a:ln>
                <a:solidFill>
                  <a:sysClr val="windowText" lastClr="000000"/>
                </a:solidFill>
                <a:effectLst/>
                <a:uLnTx/>
                <a:uFillTx/>
                <a:latin typeface="Calibri"/>
              </a:rPr>
              <a:t>Negotiating forum for trade liberalization and rules</a:t>
            </a:r>
          </a:p>
          <a:p>
            <a:pPr marL="457200" marR="0" lvl="0" indent="-457200" defTabSz="914400" eaLnBrk="1" fontAlgn="auto" latinLnBrk="0" hangingPunct="1">
              <a:lnSpc>
                <a:spcPct val="100000"/>
              </a:lnSpc>
              <a:spcBef>
                <a:spcPts val="300"/>
              </a:spcBef>
              <a:spcAft>
                <a:spcPts val="300"/>
              </a:spcAft>
              <a:buClrTx/>
              <a:buSzTx/>
              <a:buFontTx/>
              <a:buChar char="-"/>
              <a:tabLst/>
              <a:defRPr/>
            </a:pPr>
            <a:r>
              <a:rPr kumimoji="0" lang="en-US" sz="2600" b="0" i="0" u="none" strike="noStrike" kern="0" cap="none" spc="0" normalizeH="0" baseline="0" dirty="0">
                <a:ln>
                  <a:noFill/>
                </a:ln>
                <a:solidFill>
                  <a:sysClr val="windowText" lastClr="000000"/>
                </a:solidFill>
                <a:effectLst/>
                <a:uLnTx/>
                <a:uFillTx/>
                <a:latin typeface="Calibri"/>
              </a:rPr>
              <a:t>Mechanism for dispute resolution</a:t>
            </a:r>
          </a:p>
          <a:p>
            <a:pPr marL="0" indent="0">
              <a:lnSpc>
                <a:spcPct val="100000"/>
              </a:lnSpc>
              <a:spcBef>
                <a:spcPts val="300"/>
              </a:spcBef>
              <a:spcAft>
                <a:spcPts val="300"/>
              </a:spcAft>
              <a:buClrTx/>
              <a:buNone/>
              <a:defRPr/>
            </a:pPr>
            <a:r>
              <a:rPr lang="en-US" kern="0" dirty="0">
                <a:solidFill>
                  <a:sysClr val="windowText" lastClr="000000"/>
                </a:solidFill>
                <a:latin typeface="Calibri"/>
              </a:rPr>
              <a:t>Recent outcomes</a:t>
            </a:r>
          </a:p>
          <a:p>
            <a:pPr marL="457200" marR="0" lvl="0" indent="-457200" defTabSz="914400" eaLnBrk="1" fontAlgn="auto" latinLnBrk="0" hangingPunct="1">
              <a:lnSpc>
                <a:spcPct val="100000"/>
              </a:lnSpc>
              <a:spcBef>
                <a:spcPts val="300"/>
              </a:spcBef>
              <a:spcAft>
                <a:spcPts val="300"/>
              </a:spcAft>
              <a:buClrTx/>
              <a:buSzTx/>
              <a:buFontTx/>
              <a:buChar char="-"/>
              <a:tabLst/>
              <a:defRPr/>
            </a:pPr>
            <a:r>
              <a:rPr lang="en-US" sz="2600" kern="0" dirty="0">
                <a:solidFill>
                  <a:sysClr val="windowText" lastClr="000000"/>
                </a:solidFill>
                <a:latin typeface="Calibri"/>
              </a:rPr>
              <a:t>Agreement on Fisheries Subsidies (2022), Trade Facilitation Agreement (2017)</a:t>
            </a:r>
            <a:endParaRPr kumimoji="0" lang="en-US" sz="2600" b="0" i="0" u="none" strike="noStrike" kern="0" cap="none" spc="0" normalizeH="0" baseline="0" dirty="0">
              <a:ln>
                <a:noFill/>
              </a:ln>
              <a:solidFill>
                <a:sysClr val="windowText" lastClr="000000"/>
              </a:solidFill>
              <a:effectLst/>
              <a:uLnTx/>
              <a:uFillTx/>
              <a:latin typeface="Calibri"/>
            </a:endParaRPr>
          </a:p>
          <a:p>
            <a:pPr marL="0" marR="0" lvl="0" indent="0" fontAlgn="auto">
              <a:lnSpc>
                <a:spcPct val="100000"/>
              </a:lnSpc>
              <a:spcBef>
                <a:spcPts val="300"/>
              </a:spcBef>
              <a:spcAft>
                <a:spcPts val="300"/>
              </a:spcAft>
              <a:buClrTx/>
              <a:buSzTx/>
              <a:buNone/>
              <a:tabLst/>
              <a:defRPr/>
            </a:pPr>
            <a:r>
              <a:rPr lang="en-US" kern="0" dirty="0">
                <a:solidFill>
                  <a:sysClr val="windowText" lastClr="000000"/>
                </a:solidFill>
                <a:latin typeface="Calibri"/>
              </a:rPr>
              <a:t>Current Challenges</a:t>
            </a:r>
          </a:p>
          <a:p>
            <a:pPr marL="457200" indent="-457200">
              <a:lnSpc>
                <a:spcPct val="100000"/>
              </a:lnSpc>
              <a:spcBef>
                <a:spcPts val="300"/>
              </a:spcBef>
              <a:spcAft>
                <a:spcPts val="300"/>
              </a:spcAft>
              <a:buClrTx/>
              <a:buFontTx/>
              <a:buChar char="-"/>
              <a:defRPr/>
            </a:pPr>
            <a:r>
              <a:rPr lang="en-US" sz="2600" kern="0" dirty="0">
                <a:solidFill>
                  <a:sysClr val="windowText" lastClr="000000"/>
                </a:solidFill>
                <a:latin typeface="Calibri"/>
              </a:rPr>
              <a:t>WTO reform</a:t>
            </a:r>
          </a:p>
          <a:p>
            <a:pPr marL="457200" indent="-457200">
              <a:lnSpc>
                <a:spcPct val="100000"/>
              </a:lnSpc>
              <a:spcBef>
                <a:spcPts val="300"/>
              </a:spcBef>
              <a:spcAft>
                <a:spcPts val="300"/>
              </a:spcAft>
              <a:buClrTx/>
              <a:buFontTx/>
              <a:buChar char="-"/>
              <a:defRPr/>
            </a:pPr>
            <a:r>
              <a:rPr lang="en-US" sz="2600" kern="0" dirty="0">
                <a:solidFill>
                  <a:sysClr val="windowText" lastClr="000000"/>
                </a:solidFill>
                <a:latin typeface="Calibri"/>
              </a:rPr>
              <a:t>Appellate Body unable to hear cases since 2019 (U.S. Administrations’ refusal to agree to new jurists over concerns of alleged overreach)</a:t>
            </a:r>
          </a:p>
          <a:p>
            <a:pPr marL="0" marR="0" lvl="0" indent="0" defTabSz="914400" eaLnBrk="1" fontAlgn="auto" latinLnBrk="0" hangingPunct="1">
              <a:lnSpc>
                <a:spcPct val="100000"/>
              </a:lnSpc>
              <a:spcBef>
                <a:spcPts val="300"/>
              </a:spcBef>
              <a:spcAft>
                <a:spcPts val="300"/>
              </a:spcAft>
              <a:buClrTx/>
              <a:buSzTx/>
              <a:buFontTx/>
              <a:buNone/>
              <a:tabLst/>
              <a:defRPr/>
            </a:pPr>
            <a:endParaRPr kumimoji="0" lang="en-US" sz="3200" b="0" i="0" u="none" strike="noStrike" kern="0" cap="none" spc="0" normalizeH="0" baseline="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8196" name="Picture 4" descr="Click here to return to homepage">
            <a:extLst>
              <a:ext uri="{FF2B5EF4-FFF2-40B4-BE49-F238E27FC236}">
                <a16:creationId xmlns:a16="http://schemas.microsoft.com/office/drawing/2014/main" id="{DCD668D3-6485-B500-C405-2FEB87EAA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4042569"/>
            <a:ext cx="4794837" cy="142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04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TextBox 2">
            <a:extLst>
              <a:ext uri="{FF2B5EF4-FFF2-40B4-BE49-F238E27FC236}">
                <a16:creationId xmlns:a16="http://schemas.microsoft.com/office/drawing/2014/main" id="{CD496436-DC17-A4B8-C216-B78F38238AD5}"/>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4" name="TextBox 3">
            <a:extLst>
              <a:ext uri="{FF2B5EF4-FFF2-40B4-BE49-F238E27FC236}">
                <a16:creationId xmlns:a16="http://schemas.microsoft.com/office/drawing/2014/main" id="{CCBC8163-8E8D-46EE-67D6-9BCFECB90E13}"/>
              </a:ext>
            </a:extLst>
          </p:cNvPr>
          <p:cNvSpPr txBox="1"/>
          <p:nvPr/>
        </p:nvSpPr>
        <p:spPr>
          <a:xfrm>
            <a:off x="1524000" y="2123440"/>
            <a:ext cx="7315200" cy="6340197"/>
          </a:xfrm>
          <a:prstGeom prst="rect">
            <a:avLst/>
          </a:prstGeom>
          <a:noFill/>
        </p:spPr>
        <p:txBody>
          <a:bodyPr wrap="square" rtlCol="0">
            <a:spAutoFit/>
          </a:bodyPr>
          <a:lstStyle/>
          <a:p>
            <a:r>
              <a:rPr lang="en-US" sz="3600" dirty="0">
                <a:latin typeface="Franklin Gothic Demi" panose="020B0703020102020204" pitchFamily="34" charset="0"/>
              </a:rPr>
              <a:t>Topics for discussion…</a:t>
            </a:r>
          </a:p>
          <a:p>
            <a:endParaRPr lang="en-US" dirty="0"/>
          </a:p>
          <a:p>
            <a:pPr marL="285750" indent="-285750">
              <a:buFont typeface="Courier New" panose="02070309020205020404" pitchFamily="49" charset="0"/>
              <a:buChar char="o"/>
            </a:pPr>
            <a:r>
              <a:rPr lang="en-US" sz="3200" dirty="0">
                <a:latin typeface="+mn-lt"/>
              </a:rPr>
              <a:t>Executive Branch Trade-Related Roles</a:t>
            </a:r>
          </a:p>
          <a:p>
            <a:endParaRPr lang="en-US" sz="3200" dirty="0">
              <a:latin typeface="+mn-lt"/>
            </a:endParaRPr>
          </a:p>
          <a:p>
            <a:pPr marL="285750" lvl="1" indent="-285750">
              <a:buFont typeface="Courier New" panose="02070309020205020404" pitchFamily="49" charset="0"/>
              <a:buChar char="o"/>
            </a:pPr>
            <a:r>
              <a:rPr lang="en-US" sz="3200" dirty="0">
                <a:latin typeface="+mn-lt"/>
              </a:rPr>
              <a:t>Congressional Trade-Related Roles</a:t>
            </a:r>
          </a:p>
          <a:p>
            <a:pPr marL="285750" lvl="1" indent="-285750">
              <a:buFont typeface="Courier New" panose="02070309020205020404" pitchFamily="49" charset="0"/>
              <a:buChar char="o"/>
            </a:pPr>
            <a:endParaRPr lang="en-US" sz="3200" dirty="0">
              <a:latin typeface="+mn-lt"/>
            </a:endParaRPr>
          </a:p>
          <a:p>
            <a:pPr marL="285750" lvl="1" indent="-285750">
              <a:buFont typeface="Courier New" panose="02070309020205020404" pitchFamily="49" charset="0"/>
              <a:buChar char="o"/>
            </a:pPr>
            <a:r>
              <a:rPr lang="en-US" sz="3200" dirty="0">
                <a:latin typeface="+mn-lt"/>
              </a:rPr>
              <a:t>Judicial Role</a:t>
            </a:r>
          </a:p>
          <a:p>
            <a:endParaRPr lang="en-US" sz="3200" dirty="0">
              <a:latin typeface="+mn-lt"/>
            </a:endParaRPr>
          </a:p>
          <a:p>
            <a:pPr marL="285750" indent="-285750">
              <a:buFont typeface="Courier New" panose="02070309020205020404" pitchFamily="49" charset="0"/>
              <a:buChar char="o"/>
            </a:pPr>
            <a:r>
              <a:rPr lang="en-US" sz="3200" dirty="0">
                <a:latin typeface="+mn-lt"/>
              </a:rPr>
              <a:t>World Trade Organization</a:t>
            </a:r>
          </a:p>
          <a:p>
            <a:endParaRPr lang="en-US" sz="3200" dirty="0">
              <a:latin typeface="+mn-lt"/>
            </a:endParaRPr>
          </a:p>
          <a:p>
            <a:pPr marL="285750" indent="-285750">
              <a:buFont typeface="Courier New" panose="02070309020205020404" pitchFamily="49" charset="0"/>
              <a:buChar char="o"/>
            </a:pPr>
            <a:r>
              <a:rPr lang="en-US" sz="3200" dirty="0">
                <a:latin typeface="+mn-lt"/>
              </a:rPr>
              <a:t>World Customs Organization</a:t>
            </a:r>
          </a:p>
          <a:p>
            <a:endParaRPr lang="en-US" sz="3200" dirty="0">
              <a:latin typeface="+mn-lt"/>
            </a:endParaRPr>
          </a:p>
          <a:p>
            <a:pPr marL="285750" indent="-285750">
              <a:buFont typeface="Courier New" panose="02070309020205020404" pitchFamily="49" charset="0"/>
              <a:buChar char="o"/>
            </a:pPr>
            <a:r>
              <a:rPr lang="en-US" sz="3200" dirty="0">
                <a:latin typeface="+mn-lt"/>
              </a:rPr>
              <a:t>Current Legislative Actions</a:t>
            </a:r>
          </a:p>
        </p:txBody>
      </p:sp>
      <p:pic>
        <p:nvPicPr>
          <p:cNvPr id="6" name="Picture 5" descr="A large white building with a dome&#10;&#10;Description automatically generated">
            <a:extLst>
              <a:ext uri="{FF2B5EF4-FFF2-40B4-BE49-F238E27FC236}">
                <a16:creationId xmlns:a16="http://schemas.microsoft.com/office/drawing/2014/main" id="{74801ACD-311A-3B98-97DB-8ECECFE20D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57467" y="2266475"/>
            <a:ext cx="8673507" cy="5919668"/>
          </a:xfrm>
          <a:prstGeom prst="rect">
            <a:avLst/>
          </a:prstGeom>
        </p:spPr>
      </p:pic>
      <p:sp>
        <p:nvSpPr>
          <p:cNvPr id="7" name="TextBox 6">
            <a:extLst>
              <a:ext uri="{FF2B5EF4-FFF2-40B4-BE49-F238E27FC236}">
                <a16:creationId xmlns:a16="http://schemas.microsoft.com/office/drawing/2014/main" id="{DC4CF973-B717-76A2-AD5A-B7FF20AC01CE}"/>
              </a:ext>
            </a:extLst>
          </p:cNvPr>
          <p:cNvSpPr txBox="1"/>
          <p:nvPr/>
        </p:nvSpPr>
        <p:spPr>
          <a:xfrm>
            <a:off x="8621907" y="8270636"/>
            <a:ext cx="4191000" cy="230832"/>
          </a:xfrm>
          <a:prstGeom prst="rect">
            <a:avLst/>
          </a:prstGeom>
          <a:noFill/>
        </p:spPr>
        <p:txBody>
          <a:bodyPr wrap="square" rtlCol="0">
            <a:spAutoFit/>
          </a:bodyPr>
          <a:lstStyle/>
          <a:p>
            <a:r>
              <a:rPr lang="en-US" sz="900" dirty="0">
                <a:hlinkClick r:id="rId3" tooltip="https://en.wikipedia.org/wiki/United_States_Capitol_Complex"/>
              </a:rPr>
              <a:t>This Photo</a:t>
            </a:r>
            <a:r>
              <a:rPr lang="en-US" sz="900" dirty="0"/>
              <a:t> by Unknown Author is licensed under </a:t>
            </a:r>
            <a:r>
              <a:rPr lang="en-US" sz="900" dirty="0">
                <a:hlinkClick r:id="rId4" tooltip="https://creativecommons.org/licenses/by-sa/3.0/"/>
              </a:rPr>
              <a:t>CC BY-SA</a:t>
            </a:r>
            <a:endParaRPr lang="en-US" sz="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TextBox 2">
            <a:extLst>
              <a:ext uri="{FF2B5EF4-FFF2-40B4-BE49-F238E27FC236}">
                <a16:creationId xmlns:a16="http://schemas.microsoft.com/office/drawing/2014/main" id="{11872638-BBDE-4ED3-2AC8-5E35B67FE9DB}"/>
              </a:ext>
            </a:extLst>
          </p:cNvPr>
          <p:cNvSpPr txBox="1"/>
          <p:nvPr/>
        </p:nvSpPr>
        <p:spPr>
          <a:xfrm>
            <a:off x="1295400" y="1647676"/>
            <a:ext cx="11506200" cy="6663363"/>
          </a:xfrm>
          <a:prstGeom prst="rect">
            <a:avLst/>
          </a:prstGeom>
          <a:noFill/>
        </p:spPr>
        <p:txBody>
          <a:bodyPr wrap="square" rtlCol="0">
            <a:spAutoFit/>
          </a:bodyPr>
          <a:lstStyle/>
          <a:p>
            <a:pPr>
              <a:spcBef>
                <a:spcPts val="300"/>
              </a:spcBef>
              <a:spcAft>
                <a:spcPts val="300"/>
              </a:spcAft>
            </a:pPr>
            <a:r>
              <a:rPr lang="en-US" sz="4000" b="1" dirty="0">
                <a:latin typeface="+mn-lt"/>
              </a:rPr>
              <a:t>World Customs Organization</a:t>
            </a:r>
          </a:p>
          <a:p>
            <a:pPr>
              <a:spcBef>
                <a:spcPts val="300"/>
              </a:spcBef>
              <a:spcAft>
                <a:spcPts val="300"/>
              </a:spcAft>
            </a:pPr>
            <a:r>
              <a:rPr lang="en-US" sz="3200" dirty="0">
                <a:latin typeface="+mn-lt"/>
                <a:sym typeface="Wingdings" panose="05000000000000000000" pitchFamily="2" charset="2"/>
              </a:rPr>
              <a:t> </a:t>
            </a:r>
            <a:r>
              <a:rPr lang="en-US" sz="3200" dirty="0">
                <a:latin typeface="+mn-lt"/>
              </a:rPr>
              <a:t>Secretary General Ian Saunders</a:t>
            </a:r>
          </a:p>
          <a:p>
            <a:pPr>
              <a:spcBef>
                <a:spcPts val="300"/>
              </a:spcBef>
              <a:spcAft>
                <a:spcPts val="300"/>
              </a:spcAft>
            </a:pPr>
            <a:r>
              <a:rPr lang="en-US" sz="3000" dirty="0">
                <a:latin typeface="+mn-lt"/>
              </a:rPr>
              <a:t>Origin</a:t>
            </a:r>
          </a:p>
          <a:p>
            <a:pPr marL="457200" marR="0" lvl="0" indent="-457200" defTabSz="914400" eaLnBrk="1" fontAlgn="auto" latinLnBrk="0" hangingPunct="1">
              <a:lnSpc>
                <a:spcPct val="100000"/>
              </a:lnSpc>
              <a:spcBef>
                <a:spcPts val="300"/>
              </a:spcBef>
              <a:spcAft>
                <a:spcPts val="300"/>
              </a:spcAft>
              <a:buClrTx/>
              <a:buSzTx/>
              <a:buFontTx/>
              <a:buChar char="-"/>
              <a:tabLst/>
              <a:defRPr/>
            </a:pPr>
            <a:r>
              <a:rPr lang="en-US" sz="2800" dirty="0">
                <a:latin typeface="Calibri"/>
              </a:rPr>
              <a:t>E</a:t>
            </a:r>
            <a:r>
              <a:rPr kumimoji="0" lang="en-US" sz="2800" b="0" i="0" u="none" strike="noStrike" kern="0" cap="none" spc="0" normalizeH="0" baseline="0" noProof="0" dirty="0">
                <a:ln>
                  <a:noFill/>
                </a:ln>
                <a:solidFill>
                  <a:sysClr val="windowText" lastClr="000000"/>
                </a:solidFill>
                <a:effectLst/>
                <a:uLnTx/>
                <a:uFillTx/>
                <a:latin typeface="Calibri"/>
              </a:rPr>
              <a:t>stablished in 1952 as the Customs Co-operation Council (CCC)</a:t>
            </a:r>
            <a:endParaRPr lang="en-US" sz="2800" dirty="0">
              <a:latin typeface="+mn-lt"/>
            </a:endParaRPr>
          </a:p>
          <a:p>
            <a:pPr>
              <a:spcBef>
                <a:spcPts val="300"/>
              </a:spcBef>
              <a:spcAft>
                <a:spcPts val="300"/>
              </a:spcAft>
            </a:pPr>
            <a:r>
              <a:rPr lang="en-US" sz="3000" dirty="0">
                <a:latin typeface="+mn-lt"/>
              </a:rPr>
              <a:t>Role in International Trade</a:t>
            </a:r>
          </a:p>
          <a:p>
            <a:pPr marL="457200" indent="-457200">
              <a:spcBef>
                <a:spcPts val="300"/>
              </a:spcBef>
              <a:spcAft>
                <a:spcPts val="300"/>
              </a:spcAft>
              <a:buFontTx/>
              <a:buChar char="-"/>
            </a:pPr>
            <a:r>
              <a:rPr lang="en-US" sz="2800" dirty="0">
                <a:latin typeface="+mn-lt"/>
              </a:rPr>
              <a:t>Only international body dedicated exclusively to international customs and border control matters.</a:t>
            </a:r>
          </a:p>
          <a:p>
            <a:pPr marL="457200" indent="-457200">
              <a:spcBef>
                <a:spcPts val="300"/>
              </a:spcBef>
              <a:spcAft>
                <a:spcPts val="300"/>
              </a:spcAft>
              <a:buFontTx/>
              <a:buChar char="-"/>
            </a:pPr>
            <a:r>
              <a:rPr lang="en-US" sz="2800" dirty="0">
                <a:latin typeface="+mn-lt"/>
              </a:rPr>
              <a:t>Areas include development of global standards, harmonization of customs procedures, trade supply chain security, facilitation of international trade, enhancement of Customs enforcement and compliance activities, anti-counterfeiting and piracy initiatives, </a:t>
            </a:r>
          </a:p>
          <a:p>
            <a:pPr marL="457200" indent="-457200">
              <a:spcBef>
                <a:spcPts val="300"/>
              </a:spcBef>
              <a:spcAft>
                <a:spcPts val="300"/>
              </a:spcAft>
              <a:buFontTx/>
              <a:buChar char="-"/>
            </a:pPr>
            <a:r>
              <a:rPr lang="en-US" sz="2800" dirty="0">
                <a:latin typeface="+mn-lt"/>
              </a:rPr>
              <a:t>Maintains the international Harmonized System (HS) </a:t>
            </a:r>
            <a:r>
              <a:rPr lang="en-US" sz="2800" dirty="0">
                <a:latin typeface="+mn-lt"/>
                <a:sym typeface="Wingdings" panose="05000000000000000000" pitchFamily="2" charset="2"/>
              </a:rPr>
              <a:t> </a:t>
            </a:r>
            <a:r>
              <a:rPr lang="en-US" sz="2800" dirty="0">
                <a:latin typeface="+mn-lt"/>
              </a:rPr>
              <a:t>Harmonization System Convention</a:t>
            </a:r>
            <a:endParaRPr lang="en-US" sz="3200" dirty="0">
              <a:latin typeface="+mn-lt"/>
            </a:endParaRPr>
          </a:p>
        </p:txBody>
      </p:sp>
      <p:sp>
        <p:nvSpPr>
          <p:cNvPr id="4" name="TextBox 3">
            <a:extLst>
              <a:ext uri="{FF2B5EF4-FFF2-40B4-BE49-F238E27FC236}">
                <a16:creationId xmlns:a16="http://schemas.microsoft.com/office/drawing/2014/main" id="{19424AB6-AC63-5E70-63F7-AF6DD6E375B1}"/>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pic>
        <p:nvPicPr>
          <p:cNvPr id="6" name="Picture 5">
            <a:extLst>
              <a:ext uri="{FF2B5EF4-FFF2-40B4-BE49-F238E27FC236}">
                <a16:creationId xmlns:a16="http://schemas.microsoft.com/office/drawing/2014/main" id="{79881778-DF2E-A84D-8770-3DFAE3EEFEC8}"/>
              </a:ext>
            </a:extLst>
          </p:cNvPr>
          <p:cNvPicPr>
            <a:picLocks noChangeAspect="1"/>
          </p:cNvPicPr>
          <p:nvPr/>
        </p:nvPicPr>
        <p:blipFill>
          <a:blip r:embed="rId2"/>
          <a:stretch>
            <a:fillRect/>
          </a:stretch>
        </p:blipFill>
        <p:spPr>
          <a:xfrm>
            <a:off x="13335000" y="2857500"/>
            <a:ext cx="4115848" cy="35512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28778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Recent Major Legislative Actions</a:t>
            </a:r>
          </a:p>
          <a:p>
            <a:pPr marL="457200" lvl="2" indent="-457200">
              <a:lnSpc>
                <a:spcPct val="100000"/>
              </a:lnSpc>
              <a:spcBef>
                <a:spcPts val="300"/>
              </a:spcBef>
              <a:spcAft>
                <a:spcPts val="300"/>
              </a:spcAft>
              <a:buClrTx/>
              <a:buFont typeface="Courier New" panose="02070309020205020404" pitchFamily="49" charset="0"/>
              <a:buChar char="o"/>
              <a:defRPr/>
            </a:pPr>
            <a:r>
              <a:rPr lang="en-US" sz="2800" i="1" kern="0" dirty="0">
                <a:solidFill>
                  <a:sysClr val="windowText" lastClr="000000"/>
                </a:solidFill>
                <a:latin typeface="Calibri"/>
              </a:rPr>
              <a:t>Infrastructure Investment and Jobs Act (IIJA) </a:t>
            </a:r>
            <a:r>
              <a:rPr lang="en-US" sz="2800" kern="0" dirty="0">
                <a:solidFill>
                  <a:sysClr val="windowText" lastClr="000000"/>
                </a:solidFill>
                <a:latin typeface="Calibri"/>
              </a:rPr>
              <a:t>– November 2021</a:t>
            </a:r>
            <a:endParaRPr lang="en-US" sz="2800" i="1" kern="0" dirty="0">
              <a:solidFill>
                <a:sysClr val="windowText" lastClr="000000"/>
              </a:solidFill>
              <a:latin typeface="Calibri"/>
            </a:endParaRPr>
          </a:p>
          <a:p>
            <a:pPr marL="914400" lvl="3" indent="-457200">
              <a:lnSpc>
                <a:spcPct val="100000"/>
              </a:lnSpc>
              <a:spcBef>
                <a:spcPts val="300"/>
              </a:spcBef>
              <a:spcAft>
                <a:spcPts val="300"/>
              </a:spcAft>
              <a:buClrTx/>
              <a:buFont typeface="Wingdings" panose="05000000000000000000" pitchFamily="2" charset="2"/>
              <a:buChar char="§"/>
              <a:defRPr/>
            </a:pPr>
            <a:r>
              <a:rPr kumimoji="0" lang="en-US" sz="2600" i="0" u="none" strike="noStrike" kern="0" cap="none" spc="0" normalizeH="0" baseline="0" noProof="0" dirty="0">
                <a:ln>
                  <a:noFill/>
                </a:ln>
                <a:solidFill>
                  <a:sysClr val="windowText" lastClr="000000"/>
                </a:solidFill>
                <a:effectLst/>
                <a:uLnTx/>
                <a:uFillTx/>
                <a:latin typeface="Calibri"/>
              </a:rPr>
              <a:t>Provides $550 billion in new federal spending over 5 years ($16.6B for Ports/Waterways)</a:t>
            </a:r>
          </a:p>
          <a:p>
            <a:pPr marL="914400" lvl="3" indent="-457200">
              <a:lnSpc>
                <a:spcPct val="100000"/>
              </a:lnSpc>
              <a:spcBef>
                <a:spcPts val="300"/>
              </a:spcBef>
              <a:spcAft>
                <a:spcPts val="300"/>
              </a:spcAft>
              <a:buClrTx/>
              <a:buFont typeface="Wingdings" panose="05000000000000000000" pitchFamily="2" charset="2"/>
              <a:buChar char="§"/>
              <a:defRPr/>
            </a:pPr>
            <a:r>
              <a:rPr lang="en-US" sz="2600" kern="0" dirty="0">
                <a:solidFill>
                  <a:sysClr val="windowText" lastClr="000000"/>
                </a:solidFill>
                <a:latin typeface="Calibri"/>
              </a:rPr>
              <a:t>I</a:t>
            </a:r>
            <a:r>
              <a:rPr kumimoji="0" lang="en-US" sz="2600" i="0" u="none" strike="noStrike" kern="0" cap="none" spc="0" normalizeH="0" baseline="0" noProof="0" dirty="0" err="1">
                <a:ln>
                  <a:noFill/>
                </a:ln>
                <a:solidFill>
                  <a:sysClr val="windowText" lastClr="000000"/>
                </a:solidFill>
                <a:effectLst/>
                <a:uLnTx/>
                <a:uFillTx/>
                <a:latin typeface="Calibri"/>
              </a:rPr>
              <a:t>ncludes</a:t>
            </a:r>
            <a:r>
              <a:rPr kumimoji="0" lang="en-US" sz="2600" i="0" u="none" strike="noStrike" kern="0" cap="none" spc="0" normalizeH="0" baseline="0" noProof="0" dirty="0">
                <a:ln>
                  <a:noFill/>
                </a:ln>
                <a:solidFill>
                  <a:sysClr val="windowText" lastClr="000000"/>
                </a:solidFill>
                <a:effectLst/>
                <a:uLnTx/>
                <a:uFillTx/>
                <a:latin typeface="Calibri"/>
              </a:rPr>
              <a:t> the ‘Build America, Buy America Act’</a:t>
            </a:r>
            <a:endParaRPr kumimoji="0" lang="en-US" sz="2800" i="1"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1" u="none" strike="noStrike" kern="0" cap="none" spc="0" normalizeH="0" baseline="0" noProof="0" dirty="0">
                <a:ln>
                  <a:noFill/>
                </a:ln>
                <a:solidFill>
                  <a:sysClr val="windowText" lastClr="000000"/>
                </a:solidFill>
                <a:effectLst/>
                <a:uLnTx/>
                <a:uFillTx/>
                <a:latin typeface="Calibri"/>
              </a:rPr>
              <a:t>CHIPS and Science Act </a:t>
            </a:r>
            <a:r>
              <a:rPr kumimoji="0" lang="en-US" sz="2800" i="0" u="none" strike="noStrike" kern="0" cap="none" spc="0" normalizeH="0" baseline="0" noProof="0" dirty="0">
                <a:ln>
                  <a:noFill/>
                </a:ln>
                <a:solidFill>
                  <a:sysClr val="windowText" lastClr="000000"/>
                </a:solidFill>
                <a:effectLst/>
                <a:uLnTx/>
                <a:uFillTx/>
                <a:latin typeface="Calibri"/>
              </a:rPr>
              <a:t>– August 2022</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600" i="0" u="none" strike="noStrike" kern="0" cap="none" spc="0" normalizeH="0" baseline="0" noProof="0" dirty="0">
                <a:ln>
                  <a:noFill/>
                </a:ln>
                <a:solidFill>
                  <a:sysClr val="windowText" lastClr="000000"/>
                </a:solidFill>
                <a:effectLst/>
                <a:uLnTx/>
                <a:uFillTx/>
                <a:latin typeface="Calibri"/>
              </a:rPr>
              <a:t>Includes (1) $52 billion for American semiconductor R&amp;D and manufacturing (2) 25% investment tax credit for manufacturing of semiconductors and related equipment (3) $169.9 billion in scientific R&amp;D funding</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600" i="0" u="none" strike="noStrike" kern="0" cap="none" spc="0" normalizeH="0" baseline="0" noProof="0" dirty="0">
                <a:ln>
                  <a:noFill/>
                </a:ln>
                <a:solidFill>
                  <a:sysClr val="windowText" lastClr="000000"/>
                </a:solidFill>
                <a:effectLst/>
                <a:uLnTx/>
                <a:uFillTx/>
                <a:latin typeface="Calibri"/>
              </a:rPr>
              <a:t>US tech companies that receive CHIPS funding barred from building "advanced technology" facilities in China for 10 years</a:t>
            </a:r>
            <a:endParaRPr kumimoji="0" lang="en-US" sz="2800" i="1"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1" u="none" strike="noStrike" kern="0" cap="none" spc="0" normalizeH="0" baseline="0" noProof="0" dirty="0">
                <a:ln>
                  <a:noFill/>
                </a:ln>
                <a:solidFill>
                  <a:sysClr val="windowText" lastClr="000000"/>
                </a:solidFill>
                <a:effectLst/>
                <a:uLnTx/>
                <a:uFillTx/>
                <a:latin typeface="Calibri"/>
              </a:rPr>
              <a:t>Inflation Reduction Act (IRA) </a:t>
            </a:r>
            <a:r>
              <a:rPr kumimoji="0" lang="en-US" sz="2800" i="0" u="none" strike="noStrike" kern="0" cap="none" spc="0" normalizeH="0" baseline="0" noProof="0" dirty="0">
                <a:ln>
                  <a:noFill/>
                </a:ln>
                <a:solidFill>
                  <a:sysClr val="windowText" lastClr="000000"/>
                </a:solidFill>
                <a:effectLst/>
                <a:uLnTx/>
                <a:uFillTx/>
                <a:latin typeface="Calibri"/>
              </a:rPr>
              <a:t>– August 2022</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600" i="0" u="none" strike="noStrike" kern="0" cap="none" spc="0" normalizeH="0" baseline="0" noProof="0" dirty="0">
                <a:ln>
                  <a:noFill/>
                </a:ln>
                <a:solidFill>
                  <a:sysClr val="windowText" lastClr="000000"/>
                </a:solidFill>
                <a:effectLst/>
                <a:uLnTx/>
                <a:uFillTx/>
                <a:latin typeface="Calibri"/>
              </a:rPr>
              <a:t>Raises $738B in savings and revenue/ Invests $391B on energy and climate</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600" i="0" u="none" strike="noStrike" kern="0" cap="none" spc="0" normalizeH="0" baseline="0" noProof="0" dirty="0">
                <a:ln>
                  <a:noFill/>
                </a:ln>
                <a:solidFill>
                  <a:sysClr val="windowText" lastClr="000000"/>
                </a:solidFill>
                <a:effectLst/>
                <a:uLnTx/>
                <a:uFillTx/>
                <a:latin typeface="Calibri"/>
              </a:rPr>
              <a:t>Includes clean energy and health care provisions and tax reform</a:t>
            </a:r>
          </a:p>
          <a:p>
            <a:pPr marL="914400" lvl="3" indent="-457200">
              <a:lnSpc>
                <a:spcPct val="100000"/>
              </a:lnSpc>
              <a:spcBef>
                <a:spcPts val="300"/>
              </a:spcBef>
              <a:spcAft>
                <a:spcPts val="300"/>
              </a:spcAft>
              <a:buClrTx/>
              <a:buFont typeface="Wingdings" panose="05000000000000000000" pitchFamily="2" charset="2"/>
              <a:buChar char="§"/>
              <a:defRPr/>
            </a:pPr>
            <a:r>
              <a:rPr lang="en-US" sz="2600" kern="0" dirty="0">
                <a:solidFill>
                  <a:sysClr val="windowText" lastClr="000000"/>
                </a:solidFill>
                <a:latin typeface="Calibri"/>
              </a:rPr>
              <a:t>Provides electric vehicle tax credits (issue of b</a:t>
            </a:r>
            <a:r>
              <a:rPr kumimoji="0" lang="en-US" sz="2600" i="0" u="none" strike="noStrike" kern="0" cap="none" spc="0" normalizeH="0" baseline="0" noProof="0" dirty="0" err="1">
                <a:ln>
                  <a:noFill/>
                </a:ln>
                <a:solidFill>
                  <a:sysClr val="windowText" lastClr="000000"/>
                </a:solidFill>
                <a:effectLst/>
                <a:uLnTx/>
                <a:uFillTx/>
                <a:latin typeface="Calibri"/>
              </a:rPr>
              <a:t>attery</a:t>
            </a:r>
            <a:r>
              <a:rPr kumimoji="0" lang="en-US" sz="2600" i="0" u="none" strike="noStrike" kern="0" cap="none" spc="0" normalizeH="0" baseline="0" noProof="0" dirty="0">
                <a:ln>
                  <a:noFill/>
                </a:ln>
                <a:solidFill>
                  <a:sysClr val="windowText" lastClr="000000"/>
                </a:solidFill>
                <a:effectLst/>
                <a:uLnTx/>
                <a:uFillTx/>
                <a:latin typeface="Calibri"/>
              </a:rPr>
              <a:t>/critical minerals requirements and free trade agreement definition)</a:t>
            </a:r>
          </a:p>
          <a:p>
            <a:pPr marL="0" lvl="2" indent="0">
              <a:lnSpc>
                <a:spcPct val="100000"/>
              </a:lnSpc>
              <a:spcBef>
                <a:spcPts val="300"/>
              </a:spcBef>
              <a:spcAft>
                <a:spcPts val="300"/>
              </a:spcAft>
              <a:buClrTx/>
              <a:buNone/>
              <a:defRPr/>
            </a:pPr>
            <a:endParaRPr kumimoji="0" lang="en-US" sz="2800" b="1" i="0" u="none" strike="noStrike" kern="0" cap="none" spc="0" normalizeH="0" baseline="0" noProof="0" dirty="0">
              <a:ln>
                <a:noFill/>
              </a:ln>
              <a:solidFill>
                <a:sysClr val="windowText" lastClr="000000"/>
              </a:solidFill>
              <a:effectLst/>
              <a:uLnTx/>
              <a:uFillTx/>
              <a:latin typeface="Calibri"/>
            </a:endParaRPr>
          </a:p>
          <a:p>
            <a:pPr marL="0" lvl="2" indent="0">
              <a:lnSpc>
                <a:spcPct val="100000"/>
              </a:lnSpc>
              <a:spcBef>
                <a:spcPts val="300"/>
              </a:spcBef>
              <a:spcAft>
                <a:spcPts val="300"/>
              </a:spcAft>
              <a:buClrTx/>
              <a:buNone/>
              <a:defRPr/>
            </a:pPr>
            <a:endParaRPr kumimoji="0" lang="en-US" sz="2800" i="0" u="none" strike="noStrike" kern="0" cap="none" spc="0" normalizeH="0" baseline="0" noProof="0" dirty="0">
              <a:ln>
                <a:noFill/>
              </a:ln>
              <a:solidFill>
                <a:sysClr val="windowText" lastClr="000000"/>
              </a:solidFill>
              <a:effectLst/>
              <a:uLnTx/>
              <a:uFillTx/>
              <a:latin typeface="Calibri"/>
            </a:endParaRPr>
          </a:p>
          <a:p>
            <a:pPr marL="0" lvl="2" indent="0">
              <a:lnSpc>
                <a:spcPct val="100000"/>
              </a:lnSpc>
              <a:spcBef>
                <a:spcPts val="300"/>
              </a:spcBef>
              <a:spcAft>
                <a:spcPts val="300"/>
              </a:spcAft>
              <a:buClrTx/>
              <a:buNone/>
              <a:defRPr/>
            </a:pPr>
            <a:endParaRPr kumimoji="0" lang="en-US" sz="28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362672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Pending Legislative Actions</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National Defense Authorization Act (NDAA)</a:t>
            </a:r>
          </a:p>
          <a:p>
            <a:pPr marL="457200" lvl="2" indent="-457200">
              <a:lnSpc>
                <a:spcPct val="100000"/>
              </a:lnSpc>
              <a:spcBef>
                <a:spcPts val="300"/>
              </a:spcBef>
              <a:spcAft>
                <a:spcPts val="300"/>
              </a:spcAft>
              <a:buClrTx/>
              <a:buFont typeface="Courier New" panose="02070309020205020404" pitchFamily="49" charset="0"/>
              <a:buChar char="o"/>
              <a:defRPr/>
            </a:pPr>
            <a:r>
              <a:rPr lang="en-US" sz="2800" kern="0" dirty="0">
                <a:solidFill>
                  <a:sysClr val="windowText" lastClr="000000"/>
                </a:solidFill>
                <a:latin typeface="Calibri"/>
              </a:rPr>
              <a:t>Appropriations Bills</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American Families and Jobs Act</a:t>
            </a:r>
          </a:p>
          <a:p>
            <a:pPr marL="457200" lvl="2" indent="-457200">
              <a:lnSpc>
                <a:spcPct val="100000"/>
              </a:lnSpc>
              <a:spcBef>
                <a:spcPts val="300"/>
              </a:spcBef>
              <a:spcAft>
                <a:spcPts val="300"/>
              </a:spcAft>
              <a:buClrTx/>
              <a:buFont typeface="Courier New" panose="02070309020205020404" pitchFamily="49" charset="0"/>
              <a:buChar char="o"/>
              <a:defRPr/>
            </a:pPr>
            <a:r>
              <a:rPr lang="en-US" sz="2800" kern="0" dirty="0">
                <a:solidFill>
                  <a:sysClr val="windowText" lastClr="000000"/>
                </a:solidFill>
                <a:latin typeface="Calibri"/>
              </a:rPr>
              <a:t>Farm Bill</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GSP/MTB/TAA</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Section 321 – De Minimis</a:t>
            </a:r>
          </a:p>
          <a:p>
            <a:pPr marL="457200" lvl="2" indent="-457200">
              <a:lnSpc>
                <a:spcPct val="100000"/>
              </a:lnSpc>
              <a:spcBef>
                <a:spcPts val="300"/>
              </a:spcBef>
              <a:spcAft>
                <a:spcPts val="300"/>
              </a:spcAft>
              <a:buClrTx/>
              <a:buFont typeface="Courier New" panose="02070309020205020404" pitchFamily="49" charset="0"/>
              <a:buChar char="o"/>
              <a:defRPr/>
            </a:pPr>
            <a:r>
              <a:rPr lang="en-US" sz="2800" kern="0" dirty="0">
                <a:solidFill>
                  <a:sysClr val="windowText" lastClr="000000"/>
                </a:solidFill>
                <a:latin typeface="Calibri"/>
              </a:rPr>
              <a:t>Ocean Shipping Reform Act 2.0</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21 CCF</a:t>
            </a: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Other Trade bills</a:t>
            </a:r>
          </a:p>
          <a:p>
            <a:pPr marL="457200" lvl="2" indent="-457200">
              <a:lnSpc>
                <a:spcPct val="100000"/>
              </a:lnSpc>
              <a:spcBef>
                <a:spcPts val="300"/>
              </a:spcBef>
              <a:spcAft>
                <a:spcPts val="300"/>
              </a:spcAft>
              <a:buClrTx/>
              <a:buFont typeface="Calibri" panose="020F0502020204030204" pitchFamily="34" charset="0"/>
              <a:buChar char="*"/>
              <a:defRPr/>
            </a:pPr>
            <a:r>
              <a:rPr kumimoji="0" lang="en-US" sz="2800" i="0" u="none" strike="noStrike" kern="0" cap="none" spc="0" normalizeH="0" baseline="0" noProof="0" dirty="0">
                <a:ln>
                  <a:noFill/>
                </a:ln>
                <a:solidFill>
                  <a:sysClr val="windowText" lastClr="000000"/>
                </a:solidFill>
                <a:effectLst/>
                <a:uLnTx/>
                <a:uFillTx/>
                <a:latin typeface="Calibri"/>
              </a:rPr>
              <a:t>United States-Taiwan Initiative on the 21st-Century Trade First Agreement Implementation Act </a:t>
            </a:r>
          </a:p>
          <a:p>
            <a:pPr marL="457200" lvl="2" indent="-457200">
              <a:lnSpc>
                <a:spcPct val="100000"/>
              </a:lnSpc>
              <a:spcBef>
                <a:spcPts val="300"/>
              </a:spcBef>
              <a:spcAft>
                <a:spcPts val="300"/>
              </a:spcAft>
              <a:buClrTx/>
              <a:buFont typeface="Courier New" panose="02070309020205020404" pitchFamily="49" charset="0"/>
              <a:buChar char="o"/>
              <a:defRPr/>
            </a:pPr>
            <a:endParaRPr kumimoji="0" lang="en-US" sz="28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endParaRPr kumimoji="0" lang="en-US" sz="32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1537627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Pending Legislative Actions</a:t>
            </a:r>
            <a:endParaRPr kumimoji="0" lang="en-US" sz="40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400" i="1" u="none" strike="noStrike" kern="0" cap="none" spc="0" normalizeH="0" baseline="0" noProof="0" dirty="0">
                <a:ln>
                  <a:noFill/>
                </a:ln>
                <a:solidFill>
                  <a:sysClr val="windowText" lastClr="000000"/>
                </a:solidFill>
                <a:effectLst/>
                <a:uLnTx/>
                <a:uFillTx/>
                <a:latin typeface="Calibri"/>
              </a:rPr>
              <a:t>National Defense Authorization Act (NDAA)</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200" i="0" u="none" strike="noStrike" kern="0" cap="none" spc="0" normalizeH="0" baseline="0" noProof="0" dirty="0">
                <a:ln>
                  <a:noFill/>
                </a:ln>
                <a:solidFill>
                  <a:sysClr val="windowText" lastClr="000000"/>
                </a:solidFill>
                <a:effectLst/>
                <a:uLnTx/>
                <a:uFillTx/>
                <a:latin typeface="Calibri"/>
              </a:rPr>
              <a:t>House (H.R.2670) </a:t>
            </a:r>
            <a:r>
              <a:rPr kumimoji="0" lang="en-US" sz="22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Passed on July 14. </a:t>
            </a:r>
            <a:r>
              <a:rPr lang="en-US" sz="2200" kern="0" dirty="0">
                <a:solidFill>
                  <a:sysClr val="windowText" lastClr="000000"/>
                </a:solidFill>
                <a:latin typeface="Calibri"/>
                <a:sym typeface="Wingdings" panose="05000000000000000000" pitchFamily="2" charset="2"/>
              </a:rPr>
              <a:t>Approved</a:t>
            </a:r>
            <a:r>
              <a:rPr kumimoji="0" lang="en-US" sz="22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several Trade amendments, mainly targeting China</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200" i="0" u="none" strike="noStrike" kern="0" cap="none" spc="0" normalizeH="0" baseline="0" noProof="0" dirty="0">
                <a:ln>
                  <a:noFill/>
                </a:ln>
                <a:solidFill>
                  <a:sysClr val="windowText" lastClr="000000"/>
                </a:solidFill>
                <a:effectLst/>
                <a:uLnTx/>
                <a:uFillTx/>
                <a:latin typeface="Calibri"/>
              </a:rPr>
              <a:t>Senate (S.2226) </a:t>
            </a:r>
            <a:r>
              <a:rPr kumimoji="0" lang="en-US" sz="22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kumimoji="0" lang="en-US" sz="2200" i="0" u="none" strike="noStrike" kern="0" cap="none" spc="0" normalizeH="0" baseline="0" noProof="0" dirty="0">
                <a:ln>
                  <a:noFill/>
                </a:ln>
                <a:solidFill>
                  <a:sysClr val="windowText" lastClr="000000"/>
                </a:solidFill>
                <a:effectLst/>
                <a:uLnTx/>
                <a:uFillTx/>
                <a:latin typeface="Calibri"/>
              </a:rPr>
              <a:t>Considering amendments. Approved Trade amendments include “Outbound Investment Transparency Act” and “Ending China’s Developing Nation Status Act”</a:t>
            </a:r>
            <a:endParaRPr kumimoji="0" lang="en-US" sz="24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400" i="1" u="none" strike="noStrike" kern="0" cap="none" spc="0" normalizeH="0" baseline="0" noProof="0" dirty="0">
                <a:ln>
                  <a:noFill/>
                </a:ln>
                <a:solidFill>
                  <a:sysClr val="windowText" lastClr="000000"/>
                </a:solidFill>
                <a:effectLst/>
                <a:uLnTx/>
                <a:uFillTx/>
                <a:latin typeface="Calibri"/>
              </a:rPr>
              <a:t>American Families and Jobs Act </a:t>
            </a:r>
            <a:r>
              <a:rPr kumimoji="0" lang="en-US" sz="24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a:t>
            </a:r>
            <a:r>
              <a:rPr kumimoji="0" lang="en-US" sz="2400" i="0" u="none" strike="noStrike" kern="0" cap="none" spc="0" normalizeH="0" baseline="0" noProof="0" dirty="0">
                <a:ln>
                  <a:noFill/>
                </a:ln>
                <a:solidFill>
                  <a:sysClr val="windowText" lastClr="000000"/>
                </a:solidFill>
                <a:effectLst/>
                <a:uLnTx/>
                <a:uFillTx/>
                <a:latin typeface="Calibri"/>
              </a:rPr>
              <a:t> Comprised of 3 bills:</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200" i="0" u="none" strike="noStrike" kern="0" cap="none" spc="0" normalizeH="0" baseline="0" noProof="0" dirty="0">
                <a:ln>
                  <a:noFill/>
                </a:ln>
                <a:solidFill>
                  <a:sysClr val="windowText" lastClr="000000"/>
                </a:solidFill>
                <a:effectLst/>
                <a:uLnTx/>
                <a:uFillTx/>
                <a:latin typeface="Calibri"/>
              </a:rPr>
              <a:t>Tax Cuts for Working Families Act (H.R. 3936), Small Business Jobs Act (H.R. 3937), Build it in America Act (H.R. 3938)</a:t>
            </a:r>
            <a:endParaRPr lang="en-US" sz="2200" kern="0" dirty="0">
              <a:solidFill>
                <a:sysClr val="windowText" lastClr="000000"/>
              </a:solidFill>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lang="en-US" sz="2400" i="1" kern="0" dirty="0">
                <a:solidFill>
                  <a:sysClr val="windowText" lastClr="000000"/>
                </a:solidFill>
                <a:latin typeface="Calibri"/>
              </a:rPr>
              <a:t>Farm Bill</a:t>
            </a:r>
          </a:p>
          <a:p>
            <a:pPr marL="914400" lvl="3" indent="-457200">
              <a:lnSpc>
                <a:spcPct val="100000"/>
              </a:lnSpc>
              <a:spcBef>
                <a:spcPts val="300"/>
              </a:spcBef>
              <a:spcAft>
                <a:spcPts val="300"/>
              </a:spcAft>
              <a:buClrTx/>
              <a:buFont typeface="Wingdings" panose="05000000000000000000" pitchFamily="2" charset="2"/>
              <a:buChar char="§"/>
              <a:defRPr/>
            </a:pPr>
            <a:r>
              <a:rPr lang="en-US" sz="2200" kern="0" dirty="0">
                <a:solidFill>
                  <a:sysClr val="windowText" lastClr="000000"/>
                </a:solidFill>
                <a:latin typeface="Calibri"/>
              </a:rPr>
              <a:t>Expires September 30, 2023</a:t>
            </a:r>
          </a:p>
          <a:p>
            <a:pPr marL="914400" lvl="3" indent="-457200">
              <a:lnSpc>
                <a:spcPct val="100000"/>
              </a:lnSpc>
              <a:spcBef>
                <a:spcPts val="300"/>
              </a:spcBef>
              <a:spcAft>
                <a:spcPts val="300"/>
              </a:spcAft>
              <a:buClrTx/>
              <a:buFont typeface="Wingdings" panose="05000000000000000000" pitchFamily="2" charset="2"/>
              <a:buChar char="§"/>
              <a:defRPr/>
            </a:pPr>
            <a:r>
              <a:rPr lang="en-US" sz="2200" kern="0" dirty="0">
                <a:solidFill>
                  <a:sysClr val="windowText" lastClr="000000"/>
                </a:solidFill>
                <a:latin typeface="Calibri"/>
              </a:rPr>
              <a:t>Senate and House currently drafting new bill </a:t>
            </a:r>
            <a:r>
              <a:rPr lang="en-US" sz="2200" kern="0" dirty="0">
                <a:solidFill>
                  <a:sysClr val="windowText" lastClr="000000"/>
                </a:solidFill>
                <a:latin typeface="Calibri"/>
                <a:sym typeface="Wingdings" panose="05000000000000000000" pitchFamily="2" charset="2"/>
              </a:rPr>
              <a:t> </a:t>
            </a:r>
            <a:r>
              <a:rPr lang="en-US" sz="2200" kern="0" dirty="0">
                <a:solidFill>
                  <a:sysClr val="windowText" lastClr="000000"/>
                </a:solidFill>
                <a:latin typeface="Calibri"/>
              </a:rPr>
              <a:t>Extension bill likely before</a:t>
            </a:r>
            <a:endParaRPr kumimoji="0" lang="en-US" sz="2200" b="0" i="0" u="none" strike="noStrike" kern="0" cap="none" spc="0" normalizeH="0" baseline="0" noProof="0" dirty="0">
              <a:ln>
                <a:noFill/>
              </a:ln>
              <a:solidFill>
                <a:sysClr val="windowText" lastClr="000000"/>
              </a:solidFill>
              <a:effectLst/>
              <a:uLnTx/>
              <a:uFillTx/>
              <a:latin typeface="Calibri"/>
            </a:endParaRPr>
          </a:p>
          <a:p>
            <a:pPr marL="457200" marR="0" lvl="2" indent="-457200" defTabSz="91440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kumimoji="0" lang="en-US" sz="2400" b="0" i="1" u="none" strike="noStrike" kern="0" cap="none" spc="0" normalizeH="0" baseline="0" noProof="0" dirty="0">
                <a:ln>
                  <a:noFill/>
                </a:ln>
                <a:solidFill>
                  <a:sysClr val="windowText" lastClr="000000"/>
                </a:solidFill>
                <a:effectLst/>
                <a:uLnTx/>
                <a:uFillTx/>
                <a:latin typeface="Calibri"/>
              </a:rPr>
              <a:t>Appropriations Bills</a:t>
            </a:r>
          </a:p>
          <a:p>
            <a:pPr marL="914400" lvl="3" indent="-457200">
              <a:lnSpc>
                <a:spcPct val="100000"/>
              </a:lnSpc>
              <a:spcBef>
                <a:spcPts val="300"/>
              </a:spcBef>
              <a:spcAft>
                <a:spcPts val="300"/>
              </a:spcAft>
              <a:buClrTx/>
              <a:buFont typeface="Wingdings" panose="05000000000000000000" pitchFamily="2" charset="2"/>
              <a:buChar char="§"/>
              <a:defRPr/>
            </a:pPr>
            <a:r>
              <a:rPr lang="en-US" sz="2200" kern="0" dirty="0">
                <a:solidFill>
                  <a:sysClr val="windowText" lastClr="000000"/>
                </a:solidFill>
                <a:latin typeface="Calibri"/>
              </a:rPr>
              <a:t>Government funding expires September 30, 2023</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200" b="0" i="0" u="none" strike="noStrike" kern="0" cap="none" spc="0" normalizeH="0" baseline="0" noProof="0" dirty="0">
                <a:ln>
                  <a:noFill/>
                </a:ln>
                <a:solidFill>
                  <a:sysClr val="windowText" lastClr="000000"/>
                </a:solidFill>
                <a:effectLst/>
                <a:uLnTx/>
                <a:uFillTx/>
                <a:latin typeface="Calibri"/>
              </a:rPr>
              <a:t>Committee approval stage </a:t>
            </a:r>
            <a:r>
              <a:rPr kumimoji="0" lang="en-US" sz="22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kumimoji="0" lang="en-US" sz="2200" b="0" i="0" u="none" strike="noStrike" kern="0" cap="none" spc="0" normalizeH="0" baseline="0" noProof="0" dirty="0">
                <a:ln>
                  <a:noFill/>
                </a:ln>
                <a:solidFill>
                  <a:sysClr val="windowText" lastClr="000000"/>
                </a:solidFill>
                <a:effectLst/>
                <a:uLnTx/>
                <a:uFillTx/>
                <a:latin typeface="Calibri"/>
              </a:rPr>
              <a:t>Congress may pass short-term CR before passing legislation to cover the remainder of FY2024</a:t>
            </a:r>
          </a:p>
          <a:p>
            <a:pPr marL="914400" lvl="3" indent="-457200">
              <a:lnSpc>
                <a:spcPct val="100000"/>
              </a:lnSpc>
              <a:spcBef>
                <a:spcPts val="300"/>
              </a:spcBef>
              <a:spcAft>
                <a:spcPts val="300"/>
              </a:spcAft>
              <a:buClrTx/>
              <a:buFont typeface="Wingdings" panose="05000000000000000000" pitchFamily="2" charset="2"/>
              <a:buChar char="§"/>
              <a:defRPr/>
            </a:pPr>
            <a:endParaRPr kumimoji="0" lang="en-US" sz="2200" b="0" i="0" u="none" strike="noStrike" kern="0" cap="none" spc="0" normalizeH="0" baseline="0" noProof="0" dirty="0">
              <a:ln>
                <a:noFill/>
              </a:ln>
              <a:solidFill>
                <a:sysClr val="windowText" lastClr="000000"/>
              </a:solidFill>
              <a:effectLst/>
              <a:uLnTx/>
              <a:uFillTx/>
              <a:latin typeface="Calibri"/>
            </a:endParaRPr>
          </a:p>
          <a:p>
            <a:pPr marL="914400" lvl="3" indent="-457200">
              <a:lnSpc>
                <a:spcPct val="100000"/>
              </a:lnSpc>
              <a:spcBef>
                <a:spcPts val="300"/>
              </a:spcBef>
              <a:spcAft>
                <a:spcPts val="300"/>
              </a:spcAft>
              <a:buClrTx/>
              <a:buFont typeface="Courier New" panose="02070309020205020404" pitchFamily="49" charset="0"/>
              <a:buChar char="o"/>
              <a:defRPr/>
            </a:pPr>
            <a:endParaRPr kumimoji="0" lang="en-US" sz="2400" b="0" i="0" u="none" strike="noStrike" kern="0" cap="none" spc="0" normalizeH="0" baseline="0" noProof="0" dirty="0">
              <a:ln>
                <a:noFill/>
              </a:ln>
              <a:solidFill>
                <a:sysClr val="windowText" lastClr="000000"/>
              </a:solidFill>
              <a:effectLst/>
              <a:uLnTx/>
              <a:uFillTx/>
              <a:latin typeface="Calibri"/>
            </a:endParaRPr>
          </a:p>
          <a:p>
            <a:pPr marL="914400" lvl="3" indent="-457200">
              <a:lnSpc>
                <a:spcPct val="100000"/>
              </a:lnSpc>
              <a:spcBef>
                <a:spcPts val="300"/>
              </a:spcBef>
              <a:spcAft>
                <a:spcPts val="300"/>
              </a:spcAft>
              <a:buClrTx/>
              <a:buFont typeface="Courier New" panose="02070309020205020404" pitchFamily="49" charset="0"/>
              <a:buChar char="o"/>
              <a:defRPr/>
            </a:pPr>
            <a:endParaRPr lang="en-US" sz="2400" kern="0" dirty="0">
              <a:solidFill>
                <a:sysClr val="windowText" lastClr="000000"/>
              </a:solidFill>
              <a:latin typeface="Calibri"/>
            </a:endParaRPr>
          </a:p>
          <a:p>
            <a:pPr marL="914400" lvl="3" indent="-457200">
              <a:lnSpc>
                <a:spcPct val="100000"/>
              </a:lnSpc>
              <a:spcBef>
                <a:spcPts val="300"/>
              </a:spcBef>
              <a:spcAft>
                <a:spcPts val="300"/>
              </a:spcAft>
              <a:buClrTx/>
              <a:buFont typeface="Courier New" panose="02070309020205020404" pitchFamily="49" charset="0"/>
              <a:buChar char="o"/>
              <a:defRPr/>
            </a:pPr>
            <a:endParaRPr lang="en-US" sz="2400" kern="0" dirty="0">
              <a:solidFill>
                <a:sysClr val="windowText" lastClr="000000"/>
              </a:solidFill>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endParaRPr kumimoji="0" lang="en-US" sz="24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65735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Pending Legislative Actions</a:t>
            </a:r>
            <a:endParaRPr kumimoji="0" lang="en-US" sz="40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GSP/MTB/TAA</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600" i="1" u="none" strike="noStrike" kern="0" cap="none" spc="0" normalizeH="0" baseline="0" noProof="0" dirty="0">
                <a:ln>
                  <a:noFill/>
                </a:ln>
                <a:solidFill>
                  <a:sysClr val="windowText" lastClr="000000"/>
                </a:solidFill>
                <a:effectLst/>
                <a:uLnTx/>
                <a:uFillTx/>
                <a:latin typeface="Calibri"/>
              </a:rPr>
              <a:t>American Worker and Trade Competitiveness Act</a:t>
            </a:r>
            <a:r>
              <a:rPr kumimoji="0" lang="en-US" sz="2600" i="0" u="none" strike="noStrike" kern="0" cap="none" spc="0" normalizeH="0" baseline="0" noProof="0" dirty="0">
                <a:ln>
                  <a:noFill/>
                </a:ln>
                <a:solidFill>
                  <a:sysClr val="windowText" lastClr="000000"/>
                </a:solidFill>
                <a:effectLst/>
                <a:uLnTx/>
                <a:uFillTx/>
                <a:latin typeface="Calibri"/>
              </a:rPr>
              <a:t> introduced by Rep. Blumenauer on June 22 to reauthorize and update GSP, MTB, and TAA – Co-sponsored by 10 Ways &amp; Means Democrats</a:t>
            </a:r>
          </a:p>
          <a:p>
            <a:pPr marL="457200" lvl="2" indent="-457200">
              <a:lnSpc>
                <a:spcPct val="100000"/>
              </a:lnSpc>
              <a:spcBef>
                <a:spcPts val="300"/>
              </a:spcBef>
              <a:spcAft>
                <a:spcPts val="300"/>
              </a:spcAft>
              <a:buClrTx/>
              <a:buFont typeface="Courier New" panose="02070309020205020404" pitchFamily="49" charset="0"/>
              <a:buChar char="o"/>
              <a:defRPr/>
            </a:pPr>
            <a:endParaRPr kumimoji="0" lang="en-US" sz="28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graphicFrame>
        <p:nvGraphicFramePr>
          <p:cNvPr id="3" name="Table 6">
            <a:extLst>
              <a:ext uri="{FF2B5EF4-FFF2-40B4-BE49-F238E27FC236}">
                <a16:creationId xmlns:a16="http://schemas.microsoft.com/office/drawing/2014/main" id="{564E88E2-57EF-8CBA-9F82-2BAE6858081E}"/>
              </a:ext>
            </a:extLst>
          </p:cNvPr>
          <p:cNvGraphicFramePr>
            <a:graphicFrameLocks noGrp="1"/>
          </p:cNvGraphicFramePr>
          <p:nvPr>
            <p:extLst>
              <p:ext uri="{D42A27DB-BD31-4B8C-83A1-F6EECF244321}">
                <p14:modId xmlns:p14="http://schemas.microsoft.com/office/powerpoint/2010/main" val="761243783"/>
              </p:ext>
            </p:extLst>
          </p:nvPr>
        </p:nvGraphicFramePr>
        <p:xfrm>
          <a:off x="1676400" y="4457700"/>
          <a:ext cx="14935200" cy="3227212"/>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3222964058"/>
                    </a:ext>
                  </a:extLst>
                </a:gridCol>
                <a:gridCol w="4572000">
                  <a:extLst>
                    <a:ext uri="{9D8B030D-6E8A-4147-A177-3AD203B41FA5}">
                      <a16:colId xmlns:a16="http://schemas.microsoft.com/office/drawing/2014/main" val="3107507042"/>
                    </a:ext>
                  </a:extLst>
                </a:gridCol>
                <a:gridCol w="5029200">
                  <a:extLst>
                    <a:ext uri="{9D8B030D-6E8A-4147-A177-3AD203B41FA5}">
                      <a16:colId xmlns:a16="http://schemas.microsoft.com/office/drawing/2014/main" val="3583749652"/>
                    </a:ext>
                  </a:extLst>
                </a:gridCol>
              </a:tblGrid>
              <a:tr h="445133">
                <a:tc>
                  <a:txBody>
                    <a:bodyPr/>
                    <a:lstStyle/>
                    <a:p>
                      <a:r>
                        <a:rPr lang="en-US" sz="2000" dirty="0">
                          <a:solidFill>
                            <a:sysClr val="windowText" lastClr="000000"/>
                          </a:solidFill>
                        </a:rPr>
                        <a:t>Generalized System of Preferences (GSP)</a:t>
                      </a:r>
                    </a:p>
                  </a:txBody>
                  <a:tcPr>
                    <a:solidFill>
                      <a:srgbClr val="F6BB00">
                        <a:alpha val="67843"/>
                      </a:srgbClr>
                    </a:solidFill>
                  </a:tcPr>
                </a:tc>
                <a:tc>
                  <a:txBody>
                    <a:bodyPr/>
                    <a:lstStyle/>
                    <a:p>
                      <a:r>
                        <a:rPr lang="en-US" sz="2000" dirty="0">
                          <a:solidFill>
                            <a:sysClr val="windowText" lastClr="000000"/>
                          </a:solidFill>
                        </a:rPr>
                        <a:t>Miscellaneous Tariff Bill (MTB)</a:t>
                      </a:r>
                    </a:p>
                  </a:txBody>
                  <a:tcPr>
                    <a:solidFill>
                      <a:srgbClr val="F6BB00">
                        <a:alpha val="67843"/>
                      </a:srgbClr>
                    </a:solidFill>
                  </a:tcPr>
                </a:tc>
                <a:tc>
                  <a:txBody>
                    <a:bodyPr/>
                    <a:lstStyle/>
                    <a:p>
                      <a:r>
                        <a:rPr lang="en-US" sz="2000" dirty="0">
                          <a:solidFill>
                            <a:sysClr val="windowText" lastClr="000000"/>
                          </a:solidFill>
                        </a:rPr>
                        <a:t>Trade Adjustment Assistance (TAA)</a:t>
                      </a:r>
                    </a:p>
                  </a:txBody>
                  <a:tcPr>
                    <a:solidFill>
                      <a:srgbClr val="F6BB00">
                        <a:alpha val="67843"/>
                      </a:srgbClr>
                    </a:solidFill>
                  </a:tcPr>
                </a:tc>
                <a:extLst>
                  <a:ext uri="{0D108BD9-81ED-4DB2-BD59-A6C34878D82A}">
                    <a16:rowId xmlns:a16="http://schemas.microsoft.com/office/drawing/2014/main" val="1192633378"/>
                  </a:ext>
                </a:extLst>
              </a:tr>
              <a:tr h="2782079">
                <a:tc>
                  <a:txBody>
                    <a:bodyPr/>
                    <a:lstStyle/>
                    <a:p>
                      <a:pPr marL="285750" indent="-285750">
                        <a:buFont typeface="Arial" panose="020B0604020202020204" pitchFamily="34" charset="0"/>
                        <a:buChar char="•"/>
                      </a:pPr>
                      <a:r>
                        <a:rPr lang="en-US" sz="2000" dirty="0"/>
                        <a:t>Reauthorization through 2026 with retroactivity</a:t>
                      </a:r>
                    </a:p>
                    <a:p>
                      <a:pPr marL="285750" indent="-285750">
                        <a:buFont typeface="Arial" panose="020B0604020202020204" pitchFamily="34" charset="0"/>
                        <a:buChar char="•"/>
                      </a:pPr>
                      <a:r>
                        <a:rPr lang="en-US" sz="2000" dirty="0"/>
                        <a:t>New criteria on environment, labor, human rights, rule of law, equal protection under the law, and anti-corruption</a:t>
                      </a:r>
                    </a:p>
                    <a:p>
                      <a:pPr marL="285750" indent="-285750">
                        <a:buFont typeface="Arial" panose="020B0604020202020204" pitchFamily="34" charset="0"/>
                        <a:buChar char="•"/>
                      </a:pPr>
                      <a:r>
                        <a:rPr lang="en-US" sz="2000" dirty="0"/>
                        <a:t>Requires a study on rules of origin, women’s economic empowerment, and GSP utilization rates</a:t>
                      </a:r>
                    </a:p>
                  </a:txBody>
                  <a:tcPr>
                    <a:solidFill>
                      <a:schemeClr val="tx2">
                        <a:alpha val="18000"/>
                      </a:schemeClr>
                    </a:solidFill>
                  </a:tcPr>
                </a:tc>
                <a:tc>
                  <a:txBody>
                    <a:bodyPr/>
                    <a:lstStyle/>
                    <a:p>
                      <a:pPr marL="285750" indent="-285750">
                        <a:buFont typeface="Arial" panose="020B0604020202020204" pitchFamily="34" charset="0"/>
                        <a:buChar char="•"/>
                      </a:pPr>
                      <a:r>
                        <a:rPr lang="en-US" sz="2000" dirty="0"/>
                        <a:t>Authorizes through December 31, 2024, retroactive four months before enactment and excludes finished products from future MTBs.</a:t>
                      </a:r>
                    </a:p>
                  </a:txBody>
                  <a:tcPr>
                    <a:solidFill>
                      <a:schemeClr val="tx2">
                        <a:alpha val="18000"/>
                      </a:schemeClr>
                    </a:solidFill>
                  </a:tcPr>
                </a:tc>
                <a:tc>
                  <a:txBody>
                    <a:bodyPr/>
                    <a:lstStyle/>
                    <a:p>
                      <a:pPr marL="285750" indent="-285750">
                        <a:buFont typeface="Arial" panose="020B0604020202020204" pitchFamily="34" charset="0"/>
                        <a:buChar char="•"/>
                      </a:pPr>
                      <a:r>
                        <a:rPr lang="en-US" sz="2000" dirty="0"/>
                        <a:t>Significantly increases funding levels for TAA and expands eligibility</a:t>
                      </a:r>
                    </a:p>
                    <a:p>
                      <a:pPr marL="285750" indent="-285750">
                        <a:buFont typeface="Arial" panose="020B0604020202020204" pitchFamily="34" charset="0"/>
                        <a:buChar char="•"/>
                      </a:pPr>
                      <a:endParaRPr lang="en-US" sz="2000" dirty="0"/>
                    </a:p>
                  </a:txBody>
                  <a:tcPr>
                    <a:solidFill>
                      <a:schemeClr val="tx2">
                        <a:alpha val="18000"/>
                      </a:schemeClr>
                    </a:solidFill>
                  </a:tcPr>
                </a:tc>
                <a:extLst>
                  <a:ext uri="{0D108BD9-81ED-4DB2-BD59-A6C34878D82A}">
                    <a16:rowId xmlns:a16="http://schemas.microsoft.com/office/drawing/2014/main" val="2931651041"/>
                  </a:ext>
                </a:extLst>
              </a:tr>
            </a:tbl>
          </a:graphicData>
        </a:graphic>
      </p:graphicFrame>
    </p:spTree>
    <p:extLst>
      <p:ext uri="{BB962C8B-B14F-4D97-AF65-F5344CB8AC3E}">
        <p14:creationId xmlns:p14="http://schemas.microsoft.com/office/powerpoint/2010/main" val="12083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2000"/>
          </a:schemeClr>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1963400" cy="2971800"/>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Pending Legislative Actions</a:t>
            </a:r>
            <a:endParaRPr kumimoji="0" lang="en-US" sz="40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800" i="0" u="none" strike="noStrike" kern="0" cap="none" spc="0" normalizeH="0" baseline="0" noProof="0" dirty="0">
                <a:ln>
                  <a:noFill/>
                </a:ln>
                <a:solidFill>
                  <a:sysClr val="windowText" lastClr="000000"/>
                </a:solidFill>
                <a:effectLst/>
                <a:uLnTx/>
                <a:uFillTx/>
                <a:latin typeface="Calibri"/>
              </a:rPr>
              <a:t>Section 321 (De Minimis)</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400" i="0" u="none" strike="noStrike" kern="0" cap="none" spc="0" normalizeH="0" baseline="0" noProof="0" dirty="0">
                <a:ln>
                  <a:noFill/>
                </a:ln>
                <a:solidFill>
                  <a:sysClr val="windowText" lastClr="000000"/>
                </a:solidFill>
                <a:effectLst/>
                <a:uLnTx/>
                <a:uFillTx/>
                <a:latin typeface="Calibri"/>
              </a:rPr>
              <a:t>June 15 – </a:t>
            </a:r>
            <a:r>
              <a:rPr kumimoji="0" lang="en-US" sz="2400" i="1" u="none" strike="noStrike" kern="0" cap="none" spc="0" normalizeH="0" baseline="0" noProof="0" dirty="0">
                <a:ln>
                  <a:noFill/>
                </a:ln>
                <a:solidFill>
                  <a:sysClr val="windowText" lastClr="000000"/>
                </a:solidFill>
                <a:effectLst/>
                <a:uLnTx/>
                <a:uFillTx/>
                <a:latin typeface="Calibri"/>
              </a:rPr>
              <a:t>Import Security and Fairness Act </a:t>
            </a:r>
            <a:r>
              <a:rPr kumimoji="0" lang="en-US" sz="2400" i="0" u="none" strike="noStrike" kern="0" cap="none" spc="0" normalizeH="0" baseline="0" noProof="0" dirty="0">
                <a:ln>
                  <a:noFill/>
                </a:ln>
                <a:solidFill>
                  <a:sysClr val="windowText" lastClr="000000"/>
                </a:solidFill>
                <a:effectLst/>
                <a:uLnTx/>
                <a:uFillTx/>
                <a:latin typeface="Calibri"/>
              </a:rPr>
              <a:t>(Bicameral and Bipartisan), Reps. Earl Blumenauer and Neal Dunn and Sens. Sherrod Brown and Marco Rubio</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400" i="0" u="none" strike="noStrike" kern="0" cap="none" spc="0" normalizeH="0" baseline="0" noProof="0" dirty="0">
                <a:ln>
                  <a:noFill/>
                </a:ln>
                <a:solidFill>
                  <a:sysClr val="windowText" lastClr="000000"/>
                </a:solidFill>
                <a:effectLst/>
                <a:uLnTx/>
                <a:uFillTx/>
                <a:latin typeface="Calibri"/>
              </a:rPr>
              <a:t>June 14 – </a:t>
            </a:r>
            <a:r>
              <a:rPr kumimoji="0" lang="en-US" sz="2400" i="1" u="none" strike="noStrike" kern="0" cap="none" spc="0" normalizeH="0" baseline="0" noProof="0" dirty="0">
                <a:ln>
                  <a:noFill/>
                </a:ln>
                <a:solidFill>
                  <a:sysClr val="windowText" lastClr="000000"/>
                </a:solidFill>
                <a:effectLst/>
                <a:uLnTx/>
                <a:uFillTx/>
                <a:latin typeface="Calibri"/>
              </a:rPr>
              <a:t>De Minimis Reciprocity Act of 2023 </a:t>
            </a:r>
            <a:r>
              <a:rPr kumimoji="0" lang="en-US" sz="2400" i="0" u="none" strike="noStrike" kern="0" cap="none" spc="0" normalizeH="0" baseline="0" noProof="0" dirty="0">
                <a:ln>
                  <a:noFill/>
                </a:ln>
                <a:solidFill>
                  <a:sysClr val="windowText" lastClr="000000"/>
                </a:solidFill>
                <a:effectLst/>
                <a:uLnTx/>
                <a:uFillTx/>
                <a:latin typeface="Calibri"/>
              </a:rPr>
              <a:t>(Senate), Sens. Bill Cassidy, Tammy Baldwin, and JD Vance</a:t>
            </a:r>
          </a:p>
          <a:p>
            <a:pPr marL="914400" lvl="3" indent="-457200">
              <a:lnSpc>
                <a:spcPct val="100000"/>
              </a:lnSpc>
              <a:spcBef>
                <a:spcPts val="300"/>
              </a:spcBef>
              <a:spcAft>
                <a:spcPts val="300"/>
              </a:spcAft>
              <a:buClrTx/>
              <a:buFont typeface="Wingdings" panose="05000000000000000000" pitchFamily="2" charset="2"/>
              <a:buChar char="§"/>
              <a:defRPr/>
            </a:pPr>
            <a:endParaRPr kumimoji="0" lang="en-US" sz="2600" i="0" u="none" strike="noStrike" kern="0" cap="none" spc="0" normalizeH="0" baseline="0" noProof="0" dirty="0">
              <a:ln>
                <a:noFill/>
              </a:ln>
              <a:solidFill>
                <a:sysClr val="windowText" lastClr="000000"/>
              </a:solidFill>
              <a:effectLst/>
              <a:uLnTx/>
              <a:uFillTx/>
              <a:latin typeface="Calibri"/>
            </a:endParaRPr>
          </a:p>
          <a:p>
            <a:pPr marL="914400" lvl="3" indent="-457200">
              <a:lnSpc>
                <a:spcPct val="100000"/>
              </a:lnSpc>
              <a:spcBef>
                <a:spcPts val="300"/>
              </a:spcBef>
              <a:spcAft>
                <a:spcPts val="300"/>
              </a:spcAft>
              <a:buClrTx/>
              <a:buFont typeface="Wingdings" panose="05000000000000000000" pitchFamily="2" charset="2"/>
              <a:buChar char="§"/>
              <a:defRPr/>
            </a:pPr>
            <a:endParaRPr kumimoji="0" lang="en-US" sz="26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graphicFrame>
        <p:nvGraphicFramePr>
          <p:cNvPr id="3" name="Table 6">
            <a:extLst>
              <a:ext uri="{FF2B5EF4-FFF2-40B4-BE49-F238E27FC236}">
                <a16:creationId xmlns:a16="http://schemas.microsoft.com/office/drawing/2014/main" id="{2DB2E9B8-5B18-CE0F-C572-051D4EE4A013}"/>
              </a:ext>
            </a:extLst>
          </p:cNvPr>
          <p:cNvGraphicFramePr>
            <a:graphicFrameLocks noGrp="1"/>
          </p:cNvGraphicFramePr>
          <p:nvPr>
            <p:extLst>
              <p:ext uri="{D42A27DB-BD31-4B8C-83A1-F6EECF244321}">
                <p14:modId xmlns:p14="http://schemas.microsoft.com/office/powerpoint/2010/main" val="3547272588"/>
              </p:ext>
            </p:extLst>
          </p:nvPr>
        </p:nvGraphicFramePr>
        <p:xfrm>
          <a:off x="2018663" y="4838700"/>
          <a:ext cx="14250673" cy="4157953"/>
        </p:xfrm>
        <a:graphic>
          <a:graphicData uri="http://schemas.openxmlformats.org/drawingml/2006/table">
            <a:tbl>
              <a:tblPr firstRow="1" bandRow="1">
                <a:tableStyleId>{5C22544A-7EE6-4342-B048-85BDC9FD1C3A}</a:tableStyleId>
              </a:tblPr>
              <a:tblGrid>
                <a:gridCol w="5372737">
                  <a:extLst>
                    <a:ext uri="{9D8B030D-6E8A-4147-A177-3AD203B41FA5}">
                      <a16:colId xmlns:a16="http://schemas.microsoft.com/office/drawing/2014/main" val="3222964058"/>
                    </a:ext>
                  </a:extLst>
                </a:gridCol>
                <a:gridCol w="8877936">
                  <a:extLst>
                    <a:ext uri="{9D8B030D-6E8A-4147-A177-3AD203B41FA5}">
                      <a16:colId xmlns:a16="http://schemas.microsoft.com/office/drawing/2014/main" val="3107507042"/>
                    </a:ext>
                  </a:extLst>
                </a:gridCol>
              </a:tblGrid>
              <a:tr h="322693">
                <a:tc>
                  <a:txBody>
                    <a:bodyPr/>
                    <a:lstStyle/>
                    <a:p>
                      <a:r>
                        <a:rPr lang="en-US" sz="1800" dirty="0">
                          <a:solidFill>
                            <a:sysClr val="windowText" lastClr="000000"/>
                          </a:solidFill>
                        </a:rPr>
                        <a:t>Import Security and Fairness Act (H.R.4148/S.2004) </a:t>
                      </a:r>
                    </a:p>
                  </a:txBody>
                  <a:tcPr>
                    <a:solidFill>
                      <a:srgbClr val="F6BB00">
                        <a:alpha val="67843"/>
                      </a:srgbClr>
                    </a:solidFill>
                  </a:tcPr>
                </a:tc>
                <a:tc>
                  <a:txBody>
                    <a:bodyPr/>
                    <a:lstStyle/>
                    <a:p>
                      <a:r>
                        <a:rPr lang="en-US" sz="1800" dirty="0">
                          <a:solidFill>
                            <a:sysClr val="windowText" lastClr="000000"/>
                          </a:solidFill>
                        </a:rPr>
                        <a:t>De Minimis Reciprocity Act of 2023 (S.1969)</a:t>
                      </a:r>
                    </a:p>
                  </a:txBody>
                  <a:tcPr>
                    <a:solidFill>
                      <a:srgbClr val="F6BB00">
                        <a:alpha val="67843"/>
                      </a:srgbClr>
                    </a:solidFill>
                  </a:tcPr>
                </a:tc>
                <a:extLst>
                  <a:ext uri="{0D108BD9-81ED-4DB2-BD59-A6C34878D82A}">
                    <a16:rowId xmlns:a16="http://schemas.microsoft.com/office/drawing/2014/main" val="1192633378"/>
                  </a:ext>
                </a:extLst>
              </a:tr>
              <a:tr h="1780513">
                <a:tc>
                  <a:txBody>
                    <a:bodyPr/>
                    <a:lstStyle/>
                    <a:p>
                      <a:pPr marL="285750" indent="-285750">
                        <a:buFont typeface="Arial" panose="020B0604020202020204" pitchFamily="34" charset="0"/>
                        <a:buChar char="•"/>
                      </a:pPr>
                      <a:r>
                        <a:rPr lang="en-US" sz="1800" dirty="0"/>
                        <a:t>Prohibit use of De Minimis for goods from countries that are both Non-Market Economies and on the U.S. Trade Representative’s (USTR) Priority Watch List (such as China)</a:t>
                      </a:r>
                    </a:p>
                  </a:txBody>
                  <a:tcPr>
                    <a:solidFill>
                      <a:schemeClr val="tx2">
                        <a:alpha val="18000"/>
                      </a:schemeClr>
                    </a:solidFill>
                  </a:tcPr>
                </a:tc>
                <a:tc>
                  <a:txBody>
                    <a:bodyPr/>
                    <a:lstStyle/>
                    <a:p>
                      <a:pPr marL="285750" indent="-285750">
                        <a:buFont typeface="Arial" panose="020B0604020202020204" pitchFamily="34" charset="0"/>
                        <a:buChar char="•"/>
                      </a:pPr>
                      <a:r>
                        <a:rPr lang="en-US" sz="1800" dirty="0"/>
                        <a:t>Reduce the De Minimis threshold for imports into the U.S. to an amount that matches the threshold of US trade partners (</a:t>
                      </a:r>
                      <a:r>
                        <a:rPr lang="en-US" sz="1800" b="0" dirty="0"/>
                        <a:t>cannot exceed $800</a:t>
                      </a:r>
                      <a:r>
                        <a:rPr lang="en-US" sz="1800" dirty="0"/>
                        <a:t>). </a:t>
                      </a:r>
                    </a:p>
                  </a:txBody>
                  <a:tcPr>
                    <a:solidFill>
                      <a:schemeClr val="tx2">
                        <a:alpha val="18000"/>
                      </a:schemeClr>
                    </a:solidFill>
                  </a:tcPr>
                </a:tc>
                <a:extLst>
                  <a:ext uri="{0D108BD9-81ED-4DB2-BD59-A6C34878D82A}">
                    <a16:rowId xmlns:a16="http://schemas.microsoft.com/office/drawing/2014/main" val="2931651041"/>
                  </a:ext>
                </a:extLst>
              </a:tr>
              <a:tr h="1785037">
                <a:tc>
                  <a:txBody>
                    <a:bodyPr/>
                    <a:lstStyle/>
                    <a:p>
                      <a:pPr marL="285750" indent="-285750">
                        <a:buFont typeface="Arial" panose="020B0604020202020204" pitchFamily="34" charset="0"/>
                        <a:buChar char="•"/>
                      </a:pPr>
                      <a:r>
                        <a:rPr lang="en-US" sz="1800" b="0" dirty="0"/>
                        <a:t>Require CBP to collect more information on de minimis shipments</a:t>
                      </a:r>
                    </a:p>
                    <a:p>
                      <a:pPr marL="285750" indent="-285750">
                        <a:buFont typeface="Arial" panose="020B0604020202020204" pitchFamily="34" charset="0"/>
                        <a:buChar char="•"/>
                      </a:pPr>
                      <a:r>
                        <a:rPr lang="en-US" sz="1800" b="0" dirty="0"/>
                        <a:t>Prohibit importers that have been suspended or debarred from being able to use de minimis</a:t>
                      </a:r>
                    </a:p>
                  </a:txBody>
                  <a:tcPr>
                    <a:solidFill>
                      <a:schemeClr val="tx2">
                        <a:alpha val="18000"/>
                      </a:schemeClr>
                    </a:solidFill>
                  </a:tcPr>
                </a:tc>
                <a:tc>
                  <a:txBody>
                    <a:bodyPr/>
                    <a:lstStyle/>
                    <a:p>
                      <a:pPr marL="285750" indent="-285750">
                        <a:buFont typeface="Arial" panose="020B0604020202020204" pitchFamily="34" charset="0"/>
                        <a:buChar char="•"/>
                      </a:pPr>
                      <a:r>
                        <a:rPr lang="en-US" sz="1800" b="0" dirty="0"/>
                        <a:t>Bar use of De Minimis for imports from China and Russia and create annual list of countries not eligible for de minimis benefits (criteria includes adherence to UFLPA, transshipment from country on list, exportation of counterfeit goods)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Establish a fund for reshoring industry from China.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Only allow express carriers to facilitate de minimis imports into the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t>Require more information on every package entering the U.S.</a:t>
                      </a:r>
                    </a:p>
                    <a:p>
                      <a:pPr marL="285750" indent="-285750">
                        <a:buFont typeface="Arial" panose="020B0604020202020204" pitchFamily="34" charset="0"/>
                        <a:buChar char="•"/>
                      </a:pPr>
                      <a:endParaRPr lang="en-US" sz="1800" b="0" dirty="0"/>
                    </a:p>
                  </a:txBody>
                  <a:tcPr>
                    <a:solidFill>
                      <a:schemeClr val="tx2">
                        <a:alpha val="18000"/>
                      </a:schemeClr>
                    </a:solidFill>
                  </a:tcPr>
                </a:tc>
                <a:extLst>
                  <a:ext uri="{0D108BD9-81ED-4DB2-BD59-A6C34878D82A}">
                    <a16:rowId xmlns:a16="http://schemas.microsoft.com/office/drawing/2014/main" val="1491654179"/>
                  </a:ext>
                </a:extLst>
              </a:tr>
            </a:tbl>
          </a:graphicData>
        </a:graphic>
      </p:graphicFrame>
    </p:spTree>
    <p:extLst>
      <p:ext uri="{BB962C8B-B14F-4D97-AF65-F5344CB8AC3E}">
        <p14:creationId xmlns:p14="http://schemas.microsoft.com/office/powerpoint/2010/main" val="98693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1963400" cy="2971800"/>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Pending Legislative Actions</a:t>
            </a:r>
            <a:endParaRPr kumimoji="0" lang="en-US" sz="40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600" i="1" u="none" strike="noStrike" kern="0" cap="none" spc="0" normalizeH="0" baseline="0" noProof="0" dirty="0">
                <a:ln>
                  <a:noFill/>
                </a:ln>
                <a:solidFill>
                  <a:sysClr val="windowText" lastClr="000000"/>
                </a:solidFill>
                <a:effectLst/>
                <a:uLnTx/>
                <a:uFillTx/>
                <a:latin typeface="Calibri"/>
              </a:rPr>
              <a:t>Ocean Shipping Reform Implementation Act (H.R.1836)</a:t>
            </a:r>
          </a:p>
          <a:p>
            <a:pPr marL="914400" lvl="3" indent="-457200">
              <a:lnSpc>
                <a:spcPct val="100000"/>
              </a:lnSpc>
              <a:spcBef>
                <a:spcPts val="300"/>
              </a:spcBef>
              <a:spcAft>
                <a:spcPts val="300"/>
              </a:spcAft>
              <a:buClrTx/>
              <a:buFont typeface="Wingdings" panose="05000000000000000000" pitchFamily="2" charset="2"/>
              <a:buChar char="§"/>
              <a:defRPr/>
            </a:pPr>
            <a:r>
              <a:rPr lang="en-US" sz="2400" kern="0" dirty="0">
                <a:solidFill>
                  <a:sysClr val="windowText" lastClr="000000"/>
                </a:solidFill>
                <a:latin typeface="Calibri"/>
              </a:rPr>
              <a:t>Introduced March 28 by Reps. Dusty Johnson (R-SD) and John Garamendi (D-CA)</a:t>
            </a:r>
          </a:p>
          <a:p>
            <a:pPr marL="914400" lvl="3" indent="-457200">
              <a:lnSpc>
                <a:spcPct val="100000"/>
              </a:lnSpc>
              <a:spcBef>
                <a:spcPts val="300"/>
              </a:spcBef>
              <a:spcAft>
                <a:spcPts val="300"/>
              </a:spcAft>
              <a:buClrTx/>
              <a:buFont typeface="Wingdings" panose="05000000000000000000" pitchFamily="2" charset="2"/>
              <a:buChar char="§"/>
              <a:defRPr/>
            </a:pPr>
            <a:r>
              <a:rPr lang="en-US" sz="2400" kern="0" dirty="0">
                <a:solidFill>
                  <a:sysClr val="windowText" lastClr="000000"/>
                </a:solidFill>
                <a:latin typeface="Calibri"/>
              </a:rPr>
              <a:t>Builds on the Ocean Shipping Reform Act (OSRA) signed into law in June 2022</a:t>
            </a:r>
          </a:p>
          <a:p>
            <a:pPr marL="1371600" lvl="4" indent="-457200">
              <a:lnSpc>
                <a:spcPct val="100000"/>
              </a:lnSpc>
              <a:spcBef>
                <a:spcPts val="300"/>
              </a:spcBef>
              <a:spcAft>
                <a:spcPts val="300"/>
              </a:spcAft>
              <a:buClrTx/>
              <a:buFont typeface="Wingdings" panose="05000000000000000000" pitchFamily="2" charset="2"/>
              <a:buChar char="Ø"/>
              <a:defRPr/>
            </a:pPr>
            <a:r>
              <a:rPr lang="en-US" sz="2200" kern="0" dirty="0">
                <a:solidFill>
                  <a:sysClr val="windowText" lastClr="000000"/>
                </a:solidFill>
                <a:latin typeface="Calibri"/>
              </a:rPr>
              <a:t>Prohibits U.S. ports from using Chinese state-sponsored LOGINK software</a:t>
            </a:r>
          </a:p>
          <a:p>
            <a:pPr marL="1371600" lvl="4" indent="-457200">
              <a:lnSpc>
                <a:spcPct val="100000"/>
              </a:lnSpc>
              <a:spcBef>
                <a:spcPts val="300"/>
              </a:spcBef>
              <a:spcAft>
                <a:spcPts val="300"/>
              </a:spcAft>
              <a:buClrTx/>
              <a:buFont typeface="Wingdings" panose="05000000000000000000" pitchFamily="2" charset="2"/>
              <a:buChar char="Ø"/>
              <a:defRPr/>
            </a:pPr>
            <a:r>
              <a:rPr lang="en-US" sz="2200" kern="0" dirty="0">
                <a:solidFill>
                  <a:sysClr val="windowText" lastClr="000000"/>
                </a:solidFill>
                <a:latin typeface="Calibri"/>
              </a:rPr>
              <a:t>Allows the Federal Maritime Commission (FMC) to investigate foreign shipping exchanges </a:t>
            </a:r>
          </a:p>
          <a:p>
            <a:pPr marL="1371600" lvl="4" indent="-457200">
              <a:lnSpc>
                <a:spcPct val="100000"/>
              </a:lnSpc>
              <a:spcBef>
                <a:spcPts val="300"/>
              </a:spcBef>
              <a:spcAft>
                <a:spcPts val="300"/>
              </a:spcAft>
              <a:buClrTx/>
              <a:buFont typeface="Wingdings" panose="05000000000000000000" pitchFamily="2" charset="2"/>
              <a:buChar char="Ø"/>
              <a:defRPr/>
            </a:pPr>
            <a:r>
              <a:rPr lang="en-US" sz="2200" kern="0" dirty="0">
                <a:solidFill>
                  <a:sysClr val="windowText" lastClr="000000"/>
                </a:solidFill>
                <a:latin typeface="Calibri"/>
              </a:rPr>
              <a:t>Authorizes the FMC to streamline data standards for maritime freight logistics</a:t>
            </a:r>
            <a:endParaRPr kumimoji="0" lang="en-US" sz="2600" b="0" i="0" u="none" strike="noStrike" kern="0" cap="none" spc="0" normalizeH="0" baseline="0" noProof="0" dirty="0">
              <a:ln>
                <a:noFill/>
              </a:ln>
              <a:solidFill>
                <a:sysClr val="windowText" lastClr="000000"/>
              </a:solidFill>
              <a:effectLst/>
              <a:uLnTx/>
              <a:uFillTx/>
              <a:latin typeface="Calibri"/>
            </a:endParaRPr>
          </a:p>
          <a:p>
            <a:pPr marL="457200" marR="0" lvl="2" indent="-457200" defTabSz="914400" eaLnBrk="1" fontAlgn="auto" latinLnBrk="0" hangingPunct="1">
              <a:lnSpc>
                <a:spcPct val="100000"/>
              </a:lnSpc>
              <a:spcBef>
                <a:spcPts val="300"/>
              </a:spcBef>
              <a:spcAft>
                <a:spcPts val="300"/>
              </a:spcAft>
              <a:buClrTx/>
              <a:buSzTx/>
              <a:buFont typeface="Courier New" panose="02070309020205020404" pitchFamily="49" charset="0"/>
              <a:buChar char="o"/>
              <a:tabLst/>
              <a:defRPr/>
            </a:pPr>
            <a:r>
              <a:rPr kumimoji="0" lang="en-US" sz="2600" b="0" i="1" u="none" strike="noStrike" kern="0" cap="none" spc="0" normalizeH="0" baseline="0" noProof="0" dirty="0">
                <a:ln>
                  <a:noFill/>
                </a:ln>
                <a:solidFill>
                  <a:sysClr val="windowText" lastClr="000000"/>
                </a:solidFill>
                <a:effectLst/>
                <a:uLnTx/>
                <a:uFillTx/>
                <a:latin typeface="Calibri"/>
              </a:rPr>
              <a:t>21st Century Customs Framework</a:t>
            </a:r>
          </a:p>
          <a:p>
            <a:pPr marL="914400" lvl="3" indent="-457200">
              <a:lnSpc>
                <a:spcPct val="100000"/>
              </a:lnSpc>
              <a:spcBef>
                <a:spcPts val="300"/>
              </a:spcBef>
              <a:spcAft>
                <a:spcPts val="300"/>
              </a:spcAft>
              <a:buClrTx/>
              <a:buFont typeface="Wingdings" panose="05000000000000000000" pitchFamily="2" charset="2"/>
              <a:buChar char="§"/>
              <a:defRPr/>
            </a:pPr>
            <a:r>
              <a:rPr lang="en-US" sz="2400" kern="0" dirty="0">
                <a:solidFill>
                  <a:sysClr val="windowText" lastClr="000000"/>
                </a:solidFill>
                <a:latin typeface="Calibri"/>
              </a:rPr>
              <a:t>Senate Finance Committee members solicited input in June-July from the Trade community to</a:t>
            </a:r>
            <a:r>
              <a:rPr lang="en-US" sz="2400" kern="0" dirty="0">
                <a:solidFill>
                  <a:sysClr val="windowText" lastClr="000000"/>
                </a:solidFill>
                <a:latin typeface="Calibri"/>
                <a:sym typeface="Wingdings" panose="05000000000000000000" pitchFamily="2" charset="2"/>
              </a:rPr>
              <a:t> help craft new customs legislation</a:t>
            </a:r>
          </a:p>
          <a:p>
            <a:pPr marL="914400" lvl="3" indent="-457200">
              <a:lnSpc>
                <a:spcPct val="100000"/>
              </a:lnSpc>
              <a:spcBef>
                <a:spcPts val="300"/>
              </a:spcBef>
              <a:spcAft>
                <a:spcPts val="300"/>
              </a:spcAft>
              <a:buClrTx/>
              <a:buFont typeface="Wingdings" panose="05000000000000000000" pitchFamily="2" charset="2"/>
              <a:buChar char="§"/>
              <a:defRPr/>
            </a:pPr>
            <a:r>
              <a:rPr lang="en-US" sz="2400" kern="0" dirty="0">
                <a:solidFill>
                  <a:sysClr val="windowText" lastClr="000000"/>
                </a:solidFill>
                <a:latin typeface="Calibri"/>
                <a:sym typeface="Wingdings" panose="05000000000000000000" pitchFamily="2" charset="2"/>
              </a:rPr>
              <a:t>Bill Cassidy (R-LA), Marsha Blackburn (R-TN), Catherine Cortez Masto (D-NV) and Maggie Hassan (D-NH)</a:t>
            </a:r>
          </a:p>
          <a:p>
            <a:pPr marL="914400" lvl="3" indent="-457200">
              <a:lnSpc>
                <a:spcPct val="100000"/>
              </a:lnSpc>
              <a:spcBef>
                <a:spcPts val="300"/>
              </a:spcBef>
              <a:spcAft>
                <a:spcPts val="300"/>
              </a:spcAft>
              <a:buClrTx/>
              <a:buFont typeface="Wingdings" panose="05000000000000000000" pitchFamily="2" charset="2"/>
              <a:buChar char="§"/>
              <a:defRPr/>
            </a:pPr>
            <a:r>
              <a:rPr lang="en-US" sz="2400" kern="0" dirty="0">
                <a:solidFill>
                  <a:sysClr val="windowText" lastClr="000000"/>
                </a:solidFill>
                <a:latin typeface="Calibri"/>
                <a:sym typeface="Wingdings" panose="05000000000000000000" pitchFamily="2" charset="2"/>
              </a:rPr>
              <a:t>Input on issues including:</a:t>
            </a:r>
            <a:endParaRPr lang="en-US" sz="2400" kern="0" dirty="0">
              <a:solidFill>
                <a:sysClr val="windowText" lastClr="000000"/>
              </a:solidFill>
              <a:latin typeface="Calibri"/>
            </a:endParaRPr>
          </a:p>
          <a:p>
            <a:pPr marL="1371600" lvl="4" indent="-457200">
              <a:lnSpc>
                <a:spcPct val="100000"/>
              </a:lnSpc>
              <a:spcBef>
                <a:spcPts val="300"/>
              </a:spcBef>
              <a:spcAft>
                <a:spcPts val="300"/>
              </a:spcAft>
              <a:buClrTx/>
              <a:buFont typeface="Wingdings" panose="05000000000000000000" pitchFamily="2" charset="2"/>
              <a:buChar char="Ø"/>
              <a:defRPr/>
            </a:pPr>
            <a:r>
              <a:rPr lang="en-US" sz="2200" kern="0" dirty="0">
                <a:solidFill>
                  <a:sysClr val="windowText" lastClr="000000"/>
                </a:solidFill>
                <a:latin typeface="Calibri"/>
              </a:rPr>
              <a:t>Current barriers and challenges to trade facilitation</a:t>
            </a:r>
          </a:p>
          <a:p>
            <a:pPr marL="1371600" lvl="4" indent="-457200">
              <a:lnSpc>
                <a:spcPct val="100000"/>
              </a:lnSpc>
              <a:spcBef>
                <a:spcPts val="300"/>
              </a:spcBef>
              <a:spcAft>
                <a:spcPts val="300"/>
              </a:spcAft>
              <a:buClrTx/>
              <a:buFont typeface="Wingdings" panose="05000000000000000000" pitchFamily="2" charset="2"/>
              <a:buChar char="Ø"/>
              <a:defRPr/>
            </a:pPr>
            <a:r>
              <a:rPr lang="en-US" sz="2200" kern="0" dirty="0">
                <a:solidFill>
                  <a:sysClr val="windowText" lastClr="000000"/>
                </a:solidFill>
                <a:latin typeface="Calibri"/>
              </a:rPr>
              <a:t>Improvements to CTPAT to improve trade facilitation and security</a:t>
            </a:r>
          </a:p>
          <a:p>
            <a:pPr marL="1371600" lvl="4" indent="-457200">
              <a:lnSpc>
                <a:spcPct val="100000"/>
              </a:lnSpc>
              <a:spcBef>
                <a:spcPts val="300"/>
              </a:spcBef>
              <a:spcAft>
                <a:spcPts val="300"/>
              </a:spcAft>
              <a:buClrTx/>
              <a:buFont typeface="Wingdings" panose="05000000000000000000" pitchFamily="2" charset="2"/>
              <a:buChar char="Ø"/>
              <a:defRPr/>
            </a:pPr>
            <a:r>
              <a:rPr lang="en-US" sz="2200" kern="0" dirty="0">
                <a:solidFill>
                  <a:sysClr val="windowText" lastClr="000000"/>
                </a:solidFill>
                <a:latin typeface="Calibri"/>
              </a:rPr>
              <a:t>Striking balance between security/enforcement and trade facilitation</a:t>
            </a:r>
          </a:p>
          <a:p>
            <a:pPr marL="914400" lvl="3" indent="-457200">
              <a:lnSpc>
                <a:spcPct val="100000"/>
              </a:lnSpc>
              <a:spcBef>
                <a:spcPts val="300"/>
              </a:spcBef>
              <a:spcAft>
                <a:spcPts val="300"/>
              </a:spcAft>
              <a:buClrTx/>
              <a:buFont typeface="Wingdings" panose="05000000000000000000" pitchFamily="2" charset="2"/>
              <a:buChar char="§"/>
              <a:defRPr/>
            </a:pPr>
            <a:endParaRPr kumimoji="0" lang="en-US" sz="2600" i="0" u="none" strike="noStrike" kern="0" cap="none" spc="0" normalizeH="0" baseline="0" noProof="0" dirty="0">
              <a:ln>
                <a:noFill/>
              </a:ln>
              <a:solidFill>
                <a:sysClr val="windowText" lastClr="000000"/>
              </a:solidFill>
              <a:effectLst/>
              <a:uLnTx/>
              <a:uFillTx/>
              <a:latin typeface="Calibri"/>
            </a:endParaRPr>
          </a:p>
          <a:p>
            <a:pPr marL="914400" lvl="3" indent="-457200">
              <a:lnSpc>
                <a:spcPct val="100000"/>
              </a:lnSpc>
              <a:spcBef>
                <a:spcPts val="300"/>
              </a:spcBef>
              <a:spcAft>
                <a:spcPts val="300"/>
              </a:spcAft>
              <a:buClrTx/>
              <a:buFont typeface="Wingdings" panose="05000000000000000000" pitchFamily="2" charset="2"/>
              <a:buChar char="§"/>
              <a:defRPr/>
            </a:pPr>
            <a:endParaRPr kumimoji="0" lang="en-US" sz="26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111160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87630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300"/>
              </a:spcBef>
              <a:spcAft>
                <a:spcPts val="300"/>
              </a:spcAft>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Pending Legislative Actions</a:t>
            </a:r>
            <a:endParaRPr kumimoji="0" lang="en-US" sz="40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r>
              <a:rPr kumimoji="0" lang="en-US" sz="2600" i="0" u="none" strike="noStrike" kern="0" cap="none" spc="0" normalizeH="0" baseline="0" noProof="0" dirty="0">
                <a:ln>
                  <a:noFill/>
                </a:ln>
                <a:solidFill>
                  <a:sysClr val="windowText" lastClr="000000"/>
                </a:solidFill>
                <a:effectLst/>
                <a:uLnTx/>
                <a:uFillTx/>
                <a:latin typeface="Calibri"/>
              </a:rPr>
              <a:t>H.R. 4004 –United States-Taiwan Initiative on the 21st-Century Trade First Agreement Implementation Act</a:t>
            </a:r>
          </a:p>
          <a:p>
            <a:pPr marL="914400" lvl="3" indent="-457200">
              <a:lnSpc>
                <a:spcPct val="100000"/>
              </a:lnSpc>
              <a:spcBef>
                <a:spcPts val="300"/>
              </a:spcBef>
              <a:spcAft>
                <a:spcPts val="300"/>
              </a:spcAft>
              <a:buClrTx/>
              <a:buFont typeface="Wingdings" panose="05000000000000000000" pitchFamily="2" charset="2"/>
              <a:buChar char="§"/>
              <a:defRPr/>
            </a:pPr>
            <a:r>
              <a:rPr kumimoji="0" lang="en-US" sz="2400" i="0" u="none" strike="noStrike" kern="0" cap="none" spc="0" normalizeH="0" baseline="0" noProof="0" dirty="0">
                <a:ln>
                  <a:noFill/>
                </a:ln>
                <a:solidFill>
                  <a:sysClr val="windowText" lastClr="000000"/>
                </a:solidFill>
                <a:effectLst/>
                <a:uLnTx/>
                <a:uFillTx/>
                <a:latin typeface="Calibri"/>
              </a:rPr>
              <a:t>Passed the House and the Senate, awaiting President’s signature</a:t>
            </a:r>
          </a:p>
          <a:p>
            <a:pPr marL="1371600" lvl="4" indent="-457200">
              <a:lnSpc>
                <a:spcPct val="100000"/>
              </a:lnSpc>
              <a:spcBef>
                <a:spcPts val="300"/>
              </a:spcBef>
              <a:spcAft>
                <a:spcPts val="300"/>
              </a:spcAft>
              <a:buClrTx/>
              <a:buFont typeface="Wingdings" panose="05000000000000000000" pitchFamily="2" charset="2"/>
              <a:buChar char="Ø"/>
              <a:defRPr/>
            </a:pPr>
            <a:r>
              <a:rPr lang="en-US" sz="2400" kern="0" dirty="0">
                <a:solidFill>
                  <a:sysClr val="windowText" lastClr="000000"/>
                </a:solidFill>
                <a:latin typeface="Calibri"/>
              </a:rPr>
              <a:t>Approves the first trade agreement arising from the U.S.-Taiwan Initiative on 21st Century Trade</a:t>
            </a:r>
          </a:p>
          <a:p>
            <a:pPr marL="1371600" lvl="4" indent="-457200">
              <a:lnSpc>
                <a:spcPct val="100000"/>
              </a:lnSpc>
              <a:spcBef>
                <a:spcPts val="300"/>
              </a:spcBef>
              <a:spcAft>
                <a:spcPts val="300"/>
              </a:spcAft>
              <a:buClrTx/>
              <a:buFont typeface="Wingdings" panose="05000000000000000000" pitchFamily="2" charset="2"/>
              <a:buChar char="Ø"/>
              <a:defRPr/>
            </a:pPr>
            <a:r>
              <a:rPr kumimoji="0" lang="en-US" sz="2400" i="0" u="none" strike="noStrike" kern="0" cap="none" spc="0" normalizeH="0" baseline="0" noProof="0" dirty="0">
                <a:ln>
                  <a:noFill/>
                </a:ln>
                <a:solidFill>
                  <a:sysClr val="windowText" lastClr="000000"/>
                </a:solidFill>
                <a:effectLst/>
                <a:uLnTx/>
                <a:uFillTx/>
                <a:latin typeface="Calibri"/>
              </a:rPr>
              <a:t>Imposes new congressional requirements on the Administration regarding any subsequent agreements under the initiative</a:t>
            </a:r>
          </a:p>
          <a:p>
            <a:pPr marL="0" lvl="2" indent="0">
              <a:lnSpc>
                <a:spcPct val="100000"/>
              </a:lnSpc>
              <a:spcBef>
                <a:spcPts val="300"/>
              </a:spcBef>
              <a:spcAft>
                <a:spcPts val="300"/>
              </a:spcAft>
              <a:buClrTx/>
              <a:buNone/>
              <a:defRPr/>
            </a:pPr>
            <a:endParaRPr kumimoji="0" lang="en-US" sz="24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300"/>
              </a:spcBef>
              <a:spcAft>
                <a:spcPts val="300"/>
              </a:spcAft>
              <a:buClrTx/>
              <a:buFont typeface="Courier New" panose="02070309020205020404" pitchFamily="49" charset="0"/>
              <a:buChar char="o"/>
              <a:defRPr/>
            </a:pPr>
            <a:endParaRPr kumimoji="0" lang="en-US" sz="24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4098" name="Picture 2" descr="China Blasts Pentagon Official's Taipei Visit Amid Flurry of US-Taiwan  Exchanges – The Diplomat">
            <a:extLst>
              <a:ext uri="{FF2B5EF4-FFF2-40B4-BE49-F238E27FC236}">
                <a16:creationId xmlns:a16="http://schemas.microsoft.com/office/drawing/2014/main" id="{72C14157-2110-D30F-999B-C55673484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0" y="5448300"/>
            <a:ext cx="3962400" cy="221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5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638300"/>
            <a:ext cx="13030200" cy="544195"/>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buClrTx/>
              <a:buNone/>
              <a:defRPr/>
            </a:pPr>
            <a:r>
              <a:rPr kumimoji="0" lang="en-US" sz="4000" b="1" i="0" u="none" strike="noStrike" kern="0" cap="none" spc="0" normalizeH="0" baseline="0" noProof="0" dirty="0">
                <a:ln>
                  <a:noFill/>
                </a:ln>
                <a:solidFill>
                  <a:sysClr val="windowText" lastClr="000000"/>
                </a:solidFill>
                <a:effectLst/>
                <a:uLnTx/>
                <a:uFillTx/>
                <a:latin typeface="Calibri"/>
              </a:rPr>
              <a:t>Pending Legislative Actions </a:t>
            </a:r>
            <a:r>
              <a:rPr kumimoji="0" lang="en-US" sz="4000" i="0" u="none" strike="noStrike" kern="0" cap="none" spc="0" normalizeH="0" baseline="0" noProof="0" dirty="0">
                <a:ln>
                  <a:noFill/>
                </a:ln>
                <a:solidFill>
                  <a:sysClr val="windowText" lastClr="000000"/>
                </a:solidFill>
                <a:effectLst/>
                <a:uLnTx/>
                <a:uFillTx/>
                <a:latin typeface="Calibri"/>
              </a:rPr>
              <a:t>(other bills)</a:t>
            </a:r>
          </a:p>
          <a:p>
            <a:pPr marL="457200" lvl="2" indent="-457200">
              <a:lnSpc>
                <a:spcPct val="100000"/>
              </a:lnSpc>
              <a:spcBef>
                <a:spcPts val="0"/>
              </a:spcBef>
              <a:buClrTx/>
              <a:buFont typeface="Courier New" panose="02070309020205020404" pitchFamily="49" charset="0"/>
              <a:buChar char="o"/>
              <a:defRPr/>
            </a:pPr>
            <a:endParaRPr kumimoji="0" lang="en-US" sz="240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0"/>
              </a:spcBef>
              <a:buClrTx/>
              <a:buFont typeface="Courier New" panose="02070309020205020404" pitchFamily="49" charset="0"/>
              <a:buChar char="o"/>
              <a:defRPr/>
            </a:pPr>
            <a:endParaRPr kumimoji="0" lang="en-US" sz="24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2" name="object 2">
            <a:extLst>
              <a:ext uri="{FF2B5EF4-FFF2-40B4-BE49-F238E27FC236}">
                <a16:creationId xmlns:a16="http://schemas.microsoft.com/office/drawing/2014/main" id="{3F3211DD-E997-A17D-066A-9131FF67B6B8}"/>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graphicFrame>
        <p:nvGraphicFramePr>
          <p:cNvPr id="3" name="Table 8">
            <a:extLst>
              <a:ext uri="{FF2B5EF4-FFF2-40B4-BE49-F238E27FC236}">
                <a16:creationId xmlns:a16="http://schemas.microsoft.com/office/drawing/2014/main" id="{637D1F26-549C-65EE-26C4-A50BA3509AAB}"/>
              </a:ext>
            </a:extLst>
          </p:cNvPr>
          <p:cNvGraphicFramePr>
            <a:graphicFrameLocks noGrp="1"/>
          </p:cNvGraphicFramePr>
          <p:nvPr>
            <p:extLst>
              <p:ext uri="{D42A27DB-BD31-4B8C-83A1-F6EECF244321}">
                <p14:modId xmlns:p14="http://schemas.microsoft.com/office/powerpoint/2010/main" val="825766455"/>
              </p:ext>
            </p:extLst>
          </p:nvPr>
        </p:nvGraphicFramePr>
        <p:xfrm>
          <a:off x="1295400" y="2429204"/>
          <a:ext cx="14706599" cy="6771640"/>
        </p:xfrm>
        <a:graphic>
          <a:graphicData uri="http://schemas.openxmlformats.org/drawingml/2006/table">
            <a:tbl>
              <a:tblPr firstRow="1" bandRow="1">
                <a:tableStyleId>{5C22544A-7EE6-4342-B048-85BDC9FD1C3A}</a:tableStyleId>
              </a:tblPr>
              <a:tblGrid>
                <a:gridCol w="2508189">
                  <a:extLst>
                    <a:ext uri="{9D8B030D-6E8A-4147-A177-3AD203B41FA5}">
                      <a16:colId xmlns:a16="http://schemas.microsoft.com/office/drawing/2014/main" val="415706228"/>
                    </a:ext>
                  </a:extLst>
                </a:gridCol>
                <a:gridCol w="2508189">
                  <a:extLst>
                    <a:ext uri="{9D8B030D-6E8A-4147-A177-3AD203B41FA5}">
                      <a16:colId xmlns:a16="http://schemas.microsoft.com/office/drawing/2014/main" val="354491786"/>
                    </a:ext>
                  </a:extLst>
                </a:gridCol>
                <a:gridCol w="9690221">
                  <a:extLst>
                    <a:ext uri="{9D8B030D-6E8A-4147-A177-3AD203B41FA5}">
                      <a16:colId xmlns:a16="http://schemas.microsoft.com/office/drawing/2014/main" val="650088795"/>
                    </a:ext>
                  </a:extLst>
                </a:gridCol>
              </a:tblGrid>
              <a:tr h="370840">
                <a:tc>
                  <a:txBody>
                    <a:bodyPr/>
                    <a:lstStyle/>
                    <a:p>
                      <a:r>
                        <a:rPr lang="en-US" dirty="0">
                          <a:solidFill>
                            <a:schemeClr val="tx1"/>
                          </a:solidFill>
                        </a:rPr>
                        <a:t>Bill</a:t>
                      </a:r>
                    </a:p>
                  </a:txBody>
                  <a:tcPr>
                    <a:solidFill>
                      <a:srgbClr val="F6BB00"/>
                    </a:solidFill>
                  </a:tcPr>
                </a:tc>
                <a:tc>
                  <a:txBody>
                    <a:bodyPr/>
                    <a:lstStyle/>
                    <a:p>
                      <a:r>
                        <a:rPr lang="en-US" dirty="0">
                          <a:solidFill>
                            <a:schemeClr val="tx1"/>
                          </a:solidFill>
                        </a:rPr>
                        <a:t>Sponsor(s)</a:t>
                      </a:r>
                    </a:p>
                  </a:txBody>
                  <a:tcPr>
                    <a:solidFill>
                      <a:srgbClr val="F6BB00"/>
                    </a:solidFill>
                  </a:tcPr>
                </a:tc>
                <a:tc>
                  <a:txBody>
                    <a:bodyPr/>
                    <a:lstStyle/>
                    <a:p>
                      <a:r>
                        <a:rPr lang="en-US" dirty="0">
                          <a:solidFill>
                            <a:schemeClr val="tx1"/>
                          </a:solidFill>
                        </a:rPr>
                        <a:t>Description</a:t>
                      </a:r>
                    </a:p>
                  </a:txBody>
                  <a:tcPr>
                    <a:solidFill>
                      <a:srgbClr val="F6BB00"/>
                    </a:solidFill>
                  </a:tcPr>
                </a:tc>
                <a:extLst>
                  <a:ext uri="{0D108BD9-81ED-4DB2-BD59-A6C34878D82A}">
                    <a16:rowId xmlns:a16="http://schemas.microsoft.com/office/drawing/2014/main" val="2497867135"/>
                  </a:ext>
                </a:extLst>
              </a:tr>
              <a:tr h="427398">
                <a:tc>
                  <a:txBody>
                    <a:bodyPr/>
                    <a:lstStyle/>
                    <a:p>
                      <a:r>
                        <a:rPr lang="en-US" sz="1400" dirty="0"/>
                        <a:t>S.2343/H.R.3739 – FAIR TARIFF Act of 2023</a:t>
                      </a:r>
                    </a:p>
                  </a:txBody>
                  <a:tcPr/>
                </a:tc>
                <a:tc>
                  <a:txBody>
                    <a:bodyPr/>
                    <a:lstStyle/>
                    <a:p>
                      <a:r>
                        <a:rPr lang="en-US" sz="1400" dirty="0"/>
                        <a:t>Sens. Bob Menendez (D-NJ) and Bill Cassidy (R-LA), Reps. Brad Wenstrup (R-OH), Mike Thompson (D-CA)</a:t>
                      </a:r>
                    </a:p>
                  </a:txBody>
                  <a:tcPr/>
                </a:tc>
                <a:tc>
                  <a:txBody>
                    <a:bodyPr/>
                    <a:lstStyle/>
                    <a:p>
                      <a:pPr marL="285750" indent="-285750">
                        <a:buFont typeface="Arial" panose="020B0604020202020204" pitchFamily="34" charset="0"/>
                        <a:buChar char="•"/>
                      </a:pPr>
                      <a:r>
                        <a:rPr lang="en-US" sz="1400" dirty="0"/>
                        <a:t>Direct USTR to provide U.S. companies 60-days notice to land goods from market economies in transit before retaliatory tariffs are imposed</a:t>
                      </a:r>
                    </a:p>
                    <a:p>
                      <a:pPr marL="285750" indent="-285750">
                        <a:buFont typeface="Arial" panose="020B0604020202020204" pitchFamily="34" charset="0"/>
                        <a:buChar char="•"/>
                      </a:pPr>
                      <a:r>
                        <a:rPr lang="en-US" sz="1400" dirty="0"/>
                        <a:t>Refund "goods on the water" tariffs paid following the implementation of the EU retaliatory tariffs (October 2019 &amp; January 2021)</a:t>
                      </a:r>
                    </a:p>
                  </a:txBody>
                  <a:tcPr/>
                </a:tc>
                <a:extLst>
                  <a:ext uri="{0D108BD9-81ED-4DB2-BD59-A6C34878D82A}">
                    <a16:rowId xmlns:a16="http://schemas.microsoft.com/office/drawing/2014/main" val="42650837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H.R.4538 – BLUE Pacific 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Rep. Case, Ed [D-HI]</a:t>
                      </a:r>
                      <a:endParaRPr lang="en-US" sz="14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Establish a comprehensive, long-term US strategy and policy for the Pacific Islands, including deepening and diversifying bilateral and multilateral trade between the U.S. and the region and invests in trade capacity building programs for the region. </a:t>
                      </a:r>
                    </a:p>
                  </a:txBody>
                  <a:tcPr/>
                </a:tc>
                <a:extLst>
                  <a:ext uri="{0D108BD9-81ED-4DB2-BD59-A6C34878D82A}">
                    <a16:rowId xmlns:a16="http://schemas.microsoft.com/office/drawing/2014/main" val="29782442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S.913 – Innovation and Development in Ecuador (IDEA) 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Sens. Jim </a:t>
                      </a:r>
                      <a:r>
                        <a:rPr lang="en-US" sz="1400" dirty="0" err="1"/>
                        <a:t>Risch</a:t>
                      </a:r>
                      <a:r>
                        <a:rPr lang="en-US" sz="1400" dirty="0"/>
                        <a:t> (R-ID) and Bob Menendez (D-NJ)</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Allow Ecuador to benefit from the Caribbean Basin Economic Recovery Act</a:t>
                      </a:r>
                    </a:p>
                  </a:txBody>
                  <a:tcPr/>
                </a:tc>
                <a:extLst>
                  <a:ext uri="{0D108BD9-81ED-4DB2-BD59-A6C34878D82A}">
                    <a16:rowId xmlns:a16="http://schemas.microsoft.com/office/drawing/2014/main" val="3890380651"/>
                  </a:ext>
                </a:extLst>
              </a:tr>
              <a:tr h="370840">
                <a:tc>
                  <a:txBody>
                    <a:bodyPr/>
                    <a:lstStyle/>
                    <a:p>
                      <a:r>
                        <a:rPr lang="en-US" sz="1400" dirty="0"/>
                        <a:t>S. 153 – Fair Trade with China Enforcement Act</a:t>
                      </a:r>
                    </a:p>
                  </a:txBody>
                  <a:tcPr/>
                </a:tc>
                <a:tc>
                  <a:txBody>
                    <a:bodyPr/>
                    <a:lstStyle/>
                    <a:p>
                      <a:r>
                        <a:rPr lang="en-US" sz="1400" dirty="0"/>
                        <a:t>Sen. Rubio, Marco [R-FL]</a:t>
                      </a:r>
                    </a:p>
                  </a:txBody>
                  <a:tcPr/>
                </a:tc>
                <a:tc>
                  <a:txBody>
                    <a:bodyPr/>
                    <a:lstStyle/>
                    <a:p>
                      <a:pPr marL="285750" indent="-285750">
                        <a:buFont typeface="Arial" panose="020B0604020202020204" pitchFamily="34" charset="0"/>
                        <a:buChar char="•"/>
                      </a:pPr>
                      <a:r>
                        <a:rPr lang="en-US" sz="1400" dirty="0"/>
                        <a:t>Safeguard certain technology and IP in the US from export to or influence by the PRC and protect US industry from unfair competition by the PRC</a:t>
                      </a:r>
                    </a:p>
                  </a:txBody>
                  <a:tcPr/>
                </a:tc>
                <a:extLst>
                  <a:ext uri="{0D108BD9-81ED-4DB2-BD59-A6C34878D82A}">
                    <a16:rowId xmlns:a16="http://schemas.microsoft.com/office/drawing/2014/main" val="32218911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H.R. 4548 – BRIDGE to DRC Act of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Rep. James, John [R-MI]</a:t>
                      </a:r>
                    </a:p>
                  </a:txBody>
                  <a:tcPr/>
                </a:tc>
                <a:tc>
                  <a:txBody>
                    <a:bodyPr/>
                    <a:lstStyle/>
                    <a:p>
                      <a:pPr marL="285750" indent="-285750">
                        <a:buFont typeface="Arial" panose="020B0604020202020204" pitchFamily="34" charset="0"/>
                        <a:buChar char="•"/>
                      </a:pPr>
                      <a:r>
                        <a:rPr lang="en-US" sz="1400" dirty="0"/>
                        <a:t>Require a national strategy to secure US supply chains involving critical minerals sourced from the Democratic Republic of the Congo</a:t>
                      </a:r>
                    </a:p>
                  </a:txBody>
                  <a:tcPr/>
                </a:tc>
                <a:extLst>
                  <a:ext uri="{0D108BD9-81ED-4DB2-BD59-A6C34878D82A}">
                    <a16:rowId xmlns:a16="http://schemas.microsoft.com/office/drawing/2014/main" val="3667734121"/>
                  </a:ext>
                </a:extLst>
              </a:tr>
              <a:tr h="370840">
                <a:tc>
                  <a:txBody>
                    <a:bodyPr/>
                    <a:lstStyle/>
                    <a:p>
                      <a:r>
                        <a:rPr lang="en-US" sz="1400" dirty="0"/>
                        <a:t> S</a:t>
                      </a:r>
                      <a:r>
                        <a:rPr lang="en-US" sz="1400" kern="1200" dirty="0">
                          <a:solidFill>
                            <a:schemeClr val="dk1"/>
                          </a:solidFill>
                          <a:latin typeface="+mn-lt"/>
                          <a:ea typeface="+mn-ea"/>
                          <a:cs typeface="+mn-cs"/>
                        </a:rPr>
                        <a:t>.1253 - The Securing America's Ports Of Entry Act </a:t>
                      </a:r>
                    </a:p>
                  </a:txBody>
                  <a:tcPr/>
                </a:tc>
                <a:tc>
                  <a:txBody>
                    <a:bodyPr/>
                    <a:lstStyle/>
                    <a:p>
                      <a:r>
                        <a:rPr lang="en-US" sz="1400" kern="1200" dirty="0">
                          <a:solidFill>
                            <a:schemeClr val="dk1"/>
                          </a:solidFill>
                          <a:latin typeface="+mn-lt"/>
                          <a:ea typeface="+mn-ea"/>
                          <a:cs typeface="+mn-cs"/>
                        </a:rPr>
                        <a:t>Sen. Peters, Gary C. [D-MI]</a:t>
                      </a:r>
                    </a:p>
                  </a:txBody>
                  <a:tcPr/>
                </a:tc>
                <a:tc>
                  <a:txBody>
                    <a:bodyPr/>
                    <a:lstStyle/>
                    <a:p>
                      <a:pPr marL="285750" indent="-285750" fontAlgn="t">
                        <a:buFont typeface="Arial" panose="020B0604020202020204" pitchFamily="34" charset="0"/>
                        <a:buChar char="•"/>
                      </a:pPr>
                      <a:r>
                        <a:rPr lang="en-US" sz="1400" kern="1200" dirty="0">
                          <a:solidFill>
                            <a:schemeClr val="dk1"/>
                          </a:solidFill>
                          <a:latin typeface="+mn-lt"/>
                          <a:ea typeface="+mn-ea"/>
                          <a:cs typeface="+mn-cs"/>
                        </a:rPr>
                        <a:t>Increase the number of CBP officers and support staff and require reports that identify staffing, infrastructure, and equipment needed to enhance security at ports of entry.</a:t>
                      </a:r>
                    </a:p>
                  </a:txBody>
                  <a:tcPr marB="76200"/>
                </a:tc>
                <a:extLst>
                  <a:ext uri="{0D108BD9-81ED-4DB2-BD59-A6C34878D82A}">
                    <a16:rowId xmlns:a16="http://schemas.microsoft.com/office/drawing/2014/main" val="31700809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S.794 – Customs Trade Partnership Against Terrorism (CTPAT) Pilot Program Act of 2023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Sen. Cornyn, John [R-TX]</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Require Department of Homeland Security to carry out a pilot program that assesses whether allowing certain entities to participate in the CTPAT would enhance port security, combat terrorism, prevent supply chain security breaches, or otherwise meet the goals of CTPAT.</a:t>
                      </a:r>
                    </a:p>
                  </a:txBody>
                  <a:tcPr/>
                </a:tc>
                <a:extLst>
                  <a:ext uri="{0D108BD9-81ED-4DB2-BD59-A6C34878D82A}">
                    <a16:rowId xmlns:a16="http://schemas.microsoft.com/office/drawing/2014/main" val="2481873669"/>
                  </a:ext>
                </a:extLst>
              </a:tr>
              <a:tr h="370840">
                <a:tc>
                  <a:txBody>
                    <a:bodyPr/>
                    <a:lstStyle/>
                    <a:p>
                      <a:r>
                        <a:rPr lang="en-US" sz="1400" dirty="0"/>
                        <a:t>H.R. 4443 – Countering China’s Exploitation of Strategic Metals and Minerals &amp; Child and Forced Labor in the DRC Act</a:t>
                      </a:r>
                    </a:p>
                  </a:txBody>
                  <a:tcPr/>
                </a:tc>
                <a:tc>
                  <a:txBody>
                    <a:bodyPr/>
                    <a:lstStyle/>
                    <a:p>
                      <a:r>
                        <a:rPr lang="en-US" sz="1400" dirty="0"/>
                        <a:t>Rep. Smith, Christopher H. [R-NJ]</a:t>
                      </a:r>
                    </a:p>
                  </a:txBody>
                  <a:tcPr/>
                </a:tc>
                <a:tc>
                  <a:txBody>
                    <a:bodyPr/>
                    <a:lstStyle/>
                    <a:p>
                      <a:pPr marL="285750" indent="-285750">
                        <a:buFont typeface="Arial" panose="020B0604020202020204" pitchFamily="34" charset="0"/>
                        <a:buChar char="•"/>
                      </a:pPr>
                      <a:r>
                        <a:rPr lang="en-US" sz="1400" kern="1200" dirty="0">
                          <a:solidFill>
                            <a:schemeClr val="dk1"/>
                          </a:solidFill>
                          <a:latin typeface="+mn-lt"/>
                          <a:ea typeface="+mn-ea"/>
                          <a:cs typeface="+mn-cs"/>
                        </a:rPr>
                        <a:t>Bar the importation of all goods containing cobalt, lithium and other rare earth minerals mined in the Democratic Republic of Congo (DRC) through child exploitation and forced labor trafficking and to counter China’s control of strategic metals and minerals in the global supply chain.</a:t>
                      </a:r>
                    </a:p>
                  </a:txBody>
                  <a:tcPr/>
                </a:tc>
                <a:extLst>
                  <a:ext uri="{0D108BD9-81ED-4DB2-BD59-A6C34878D82A}">
                    <a16:rowId xmlns:a16="http://schemas.microsoft.com/office/drawing/2014/main" val="13719492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S.1926 – US-Uruguay Economic Partnership Act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Sen. Menendez, Robert [D-NJ]</a:t>
                      </a:r>
                    </a:p>
                  </a:txBody>
                  <a:tcPr/>
                </a:tc>
                <a:tc>
                  <a:txBody>
                    <a:bodyPr/>
                    <a:lstStyle/>
                    <a:p>
                      <a:pPr marL="285750" indent="-285750">
                        <a:buFont typeface="Arial" panose="020B0604020202020204" pitchFamily="34" charset="0"/>
                        <a:buChar char="•"/>
                      </a:pPr>
                      <a:r>
                        <a:rPr lang="en-US" sz="1400" kern="1200" dirty="0">
                          <a:solidFill>
                            <a:schemeClr val="dk1"/>
                          </a:solidFill>
                          <a:latin typeface="+mn-lt"/>
                          <a:ea typeface="+mn-ea"/>
                          <a:cs typeface="+mn-cs"/>
                        </a:rPr>
                        <a:t>Reduce U.S. tariffs on certain Uruguayan exports to the United States.</a:t>
                      </a:r>
                    </a:p>
                    <a:p>
                      <a:pPr marL="285750" indent="-285750">
                        <a:buFont typeface="Arial" panose="020B0604020202020204" pitchFamily="34" charset="0"/>
                        <a:buChar char="•"/>
                      </a:pPr>
                      <a:r>
                        <a:rPr lang="en-US" sz="1400" kern="1200" dirty="0">
                          <a:solidFill>
                            <a:schemeClr val="dk1"/>
                          </a:solidFill>
                          <a:latin typeface="+mn-lt"/>
                          <a:ea typeface="+mn-ea"/>
                          <a:cs typeface="+mn-cs"/>
                        </a:rPr>
                        <a:t>Make Uruguay eligible for E1 and E2 visas for persons involved in trade and investment between the two countries.</a:t>
                      </a:r>
                    </a:p>
                    <a:p>
                      <a:pPr marL="285750" indent="-285750">
                        <a:buFont typeface="Arial" panose="020B0604020202020204" pitchFamily="34" charset="0"/>
                        <a:buChar char="•"/>
                      </a:pPr>
                      <a:r>
                        <a:rPr lang="en-US" sz="1400" kern="1200" dirty="0">
                          <a:solidFill>
                            <a:schemeClr val="dk1"/>
                          </a:solidFill>
                          <a:latin typeface="+mn-lt"/>
                          <a:ea typeface="+mn-ea"/>
                          <a:cs typeface="+mn-cs"/>
                        </a:rPr>
                        <a:t>Strengthen U.S. competitiveness and economic engagement in South America.</a:t>
                      </a:r>
                    </a:p>
                  </a:txBody>
                  <a:tcPr/>
                </a:tc>
                <a:extLst>
                  <a:ext uri="{0D108BD9-81ED-4DB2-BD59-A6C34878D82A}">
                    <a16:rowId xmlns:a16="http://schemas.microsoft.com/office/drawing/2014/main" val="3976850538"/>
                  </a:ext>
                </a:extLst>
              </a:tr>
            </a:tbl>
          </a:graphicData>
        </a:graphic>
      </p:graphicFrame>
    </p:spTree>
    <p:extLst>
      <p:ext uri="{BB962C8B-B14F-4D97-AF65-F5344CB8AC3E}">
        <p14:creationId xmlns:p14="http://schemas.microsoft.com/office/powerpoint/2010/main" val="328675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TextBox 2">
            <a:extLst>
              <a:ext uri="{FF2B5EF4-FFF2-40B4-BE49-F238E27FC236}">
                <a16:creationId xmlns:a16="http://schemas.microsoft.com/office/drawing/2014/main" id="{3281AF5B-0F18-4F76-F9B8-C47FF7C5DFB2}"/>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pic>
        <p:nvPicPr>
          <p:cNvPr id="5" name="Picture 4" descr="A diagram of a iron triangle&#10;&#10;Description automatically generated">
            <a:extLst>
              <a:ext uri="{FF2B5EF4-FFF2-40B4-BE49-F238E27FC236}">
                <a16:creationId xmlns:a16="http://schemas.microsoft.com/office/drawing/2014/main" id="{73EB9AD4-E504-D549-B4F3-8BB14022036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9652" y="2142130"/>
            <a:ext cx="6802468" cy="5936700"/>
          </a:xfrm>
          <a:prstGeom prst="rect">
            <a:avLst/>
          </a:prstGeom>
        </p:spPr>
      </p:pic>
      <p:sp>
        <p:nvSpPr>
          <p:cNvPr id="6" name="TextBox 5">
            <a:extLst>
              <a:ext uri="{FF2B5EF4-FFF2-40B4-BE49-F238E27FC236}">
                <a16:creationId xmlns:a16="http://schemas.microsoft.com/office/drawing/2014/main" id="{31A1B567-0A93-EEDA-DDB6-A76896E9D24C}"/>
              </a:ext>
            </a:extLst>
          </p:cNvPr>
          <p:cNvSpPr txBox="1"/>
          <p:nvPr/>
        </p:nvSpPr>
        <p:spPr>
          <a:xfrm>
            <a:off x="5875013" y="7996434"/>
            <a:ext cx="6537973" cy="230832"/>
          </a:xfrm>
          <a:prstGeom prst="rect">
            <a:avLst/>
          </a:prstGeom>
          <a:noFill/>
        </p:spPr>
        <p:txBody>
          <a:bodyPr wrap="square" rtlCol="0">
            <a:spAutoFit/>
          </a:bodyPr>
          <a:lstStyle/>
          <a:p>
            <a:r>
              <a:rPr lang="en-US" sz="900" dirty="0">
                <a:hlinkClick r:id="rId3" tooltip="https://courses.lumenlearning.com/americangovernment/chapter/interest-groups-as-political-participation/"/>
              </a:rPr>
              <a:t>This Photo</a:t>
            </a:r>
            <a:r>
              <a:rPr lang="en-US" sz="900" dirty="0"/>
              <a:t> by Unknown Author is licensed under </a:t>
            </a:r>
            <a:r>
              <a:rPr lang="en-US" sz="900" dirty="0">
                <a:hlinkClick r:id="rId4" tooltip="https://creativecommons.org/licenses/by/3.0/"/>
              </a:rPr>
              <a:t>CC BY</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TextBox 2">
            <a:extLst>
              <a:ext uri="{FF2B5EF4-FFF2-40B4-BE49-F238E27FC236}">
                <a16:creationId xmlns:a16="http://schemas.microsoft.com/office/drawing/2014/main" id="{CD496436-DC17-A4B8-C216-B78F38238AD5}"/>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4" name="TextBox 3">
            <a:extLst>
              <a:ext uri="{FF2B5EF4-FFF2-40B4-BE49-F238E27FC236}">
                <a16:creationId xmlns:a16="http://schemas.microsoft.com/office/drawing/2014/main" id="{CB2CF91C-0293-5552-4636-02387D9F7231}"/>
              </a:ext>
            </a:extLst>
          </p:cNvPr>
          <p:cNvSpPr txBox="1"/>
          <p:nvPr/>
        </p:nvSpPr>
        <p:spPr>
          <a:xfrm>
            <a:off x="2514600" y="4420960"/>
            <a:ext cx="13258800" cy="923330"/>
          </a:xfrm>
          <a:prstGeom prst="rect">
            <a:avLst/>
          </a:prstGeom>
          <a:noFill/>
        </p:spPr>
        <p:txBody>
          <a:bodyPr wrap="square" rtlCol="0">
            <a:spAutoFit/>
          </a:bodyPr>
          <a:lstStyle/>
          <a:p>
            <a:r>
              <a:rPr lang="en-US" sz="5400" dirty="0">
                <a:latin typeface="Franklin Gothic Demi" panose="020B0703020102020204" pitchFamily="34" charset="0"/>
              </a:rPr>
              <a:t>Why do you need to have this information?</a:t>
            </a:r>
          </a:p>
        </p:txBody>
      </p:sp>
    </p:spTree>
    <p:extLst>
      <p:ext uri="{BB962C8B-B14F-4D97-AF65-F5344CB8AC3E}">
        <p14:creationId xmlns:p14="http://schemas.microsoft.com/office/powerpoint/2010/main" val="881259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TextBox 2">
            <a:extLst>
              <a:ext uri="{FF2B5EF4-FFF2-40B4-BE49-F238E27FC236}">
                <a16:creationId xmlns:a16="http://schemas.microsoft.com/office/drawing/2014/main" id="{CD496436-DC17-A4B8-C216-B78F38238AD5}"/>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4" name="TextBox 3">
            <a:extLst>
              <a:ext uri="{FF2B5EF4-FFF2-40B4-BE49-F238E27FC236}">
                <a16:creationId xmlns:a16="http://schemas.microsoft.com/office/drawing/2014/main" id="{CB2CF91C-0293-5552-4636-02387D9F7231}"/>
              </a:ext>
            </a:extLst>
          </p:cNvPr>
          <p:cNvSpPr txBox="1"/>
          <p:nvPr/>
        </p:nvSpPr>
        <p:spPr>
          <a:xfrm>
            <a:off x="5257800" y="2450455"/>
            <a:ext cx="6019800" cy="5478423"/>
          </a:xfrm>
          <a:prstGeom prst="rect">
            <a:avLst/>
          </a:prstGeom>
          <a:noFill/>
        </p:spPr>
        <p:txBody>
          <a:bodyPr wrap="square" rtlCol="0">
            <a:spAutoFit/>
          </a:bodyPr>
          <a:lstStyle/>
          <a:p>
            <a:pPr algn="ctr"/>
            <a:r>
              <a:rPr lang="en-US" sz="7200" dirty="0">
                <a:latin typeface="Franklin Gothic Demi" panose="020B0703020102020204" pitchFamily="34" charset="0"/>
              </a:rPr>
              <a:t>Questions?</a:t>
            </a:r>
          </a:p>
          <a:p>
            <a:pPr algn="ctr"/>
            <a:endParaRPr lang="en-US" sz="6600" dirty="0">
              <a:latin typeface="Franklin Gothic Demi" panose="020B0703020102020204" pitchFamily="34" charset="0"/>
            </a:endParaRPr>
          </a:p>
          <a:p>
            <a:pPr algn="ctr"/>
            <a:endParaRPr lang="en-US" sz="6600" dirty="0">
              <a:latin typeface="Franklin Gothic Demi" panose="020B0703020102020204" pitchFamily="34" charset="0"/>
            </a:endParaRPr>
          </a:p>
          <a:p>
            <a:pPr algn="ctr"/>
            <a:endParaRPr lang="en-US" sz="6600" i="1" dirty="0">
              <a:latin typeface="Franklin Gothic Demi" panose="020B0703020102020204" pitchFamily="34" charset="0"/>
            </a:endParaRPr>
          </a:p>
          <a:p>
            <a:pPr algn="ctr"/>
            <a:r>
              <a:rPr lang="en-US" sz="8000" i="1" dirty="0">
                <a:latin typeface="Franklin Gothic Demi" panose="020B0703020102020204" pitchFamily="34" charset="0"/>
              </a:rPr>
              <a:t>Thank you!</a:t>
            </a:r>
          </a:p>
        </p:txBody>
      </p:sp>
    </p:spTree>
    <p:extLst>
      <p:ext uri="{BB962C8B-B14F-4D97-AF65-F5344CB8AC3E}">
        <p14:creationId xmlns:p14="http://schemas.microsoft.com/office/powerpoint/2010/main" val="22553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
        <p:nvSpPr>
          <p:cNvPr id="3" name="TextBox 2">
            <a:extLst>
              <a:ext uri="{FF2B5EF4-FFF2-40B4-BE49-F238E27FC236}">
                <a16:creationId xmlns:a16="http://schemas.microsoft.com/office/drawing/2014/main" id="{5EF9318A-BD1D-9C4B-2717-90E4BAE90701}"/>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pic>
        <p:nvPicPr>
          <p:cNvPr id="5" name="Picture 4" descr="A diagram of the government&#10;&#10;Description automatically generated">
            <a:extLst>
              <a:ext uri="{FF2B5EF4-FFF2-40B4-BE49-F238E27FC236}">
                <a16:creationId xmlns:a16="http://schemas.microsoft.com/office/drawing/2014/main" id="{4631ABC7-DD0E-AA13-AE63-A864C7DE22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86062" y="1617361"/>
            <a:ext cx="12258675" cy="7724775"/>
          </a:xfrm>
          <a:prstGeom prst="rect">
            <a:avLst/>
          </a:prstGeom>
        </p:spPr>
      </p:pic>
      <p:sp>
        <p:nvSpPr>
          <p:cNvPr id="6" name="TextBox 5">
            <a:extLst>
              <a:ext uri="{FF2B5EF4-FFF2-40B4-BE49-F238E27FC236}">
                <a16:creationId xmlns:a16="http://schemas.microsoft.com/office/drawing/2014/main" id="{26882A2E-8F14-A6DB-D623-43D18241307A}"/>
              </a:ext>
            </a:extLst>
          </p:cNvPr>
          <p:cNvSpPr txBox="1"/>
          <p:nvPr/>
        </p:nvSpPr>
        <p:spPr>
          <a:xfrm>
            <a:off x="3014662" y="9005887"/>
            <a:ext cx="12258675" cy="230832"/>
          </a:xfrm>
          <a:prstGeom prst="rect">
            <a:avLst/>
          </a:prstGeom>
          <a:noFill/>
        </p:spPr>
        <p:txBody>
          <a:bodyPr wrap="square" rtlCol="0">
            <a:spAutoFit/>
          </a:bodyPr>
          <a:lstStyle/>
          <a:p>
            <a:r>
              <a:rPr lang="en-US" sz="900" dirty="0">
                <a:hlinkClick r:id="rId3" tooltip="https://biz.libretexts.org/Bookshelves/Law/Book:_Fundamentals_of_Business_Law_(Randall_et_al.)/07:_Administrative_Law"/>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4" name="Oval 3">
            <a:extLst>
              <a:ext uri="{FF2B5EF4-FFF2-40B4-BE49-F238E27FC236}">
                <a16:creationId xmlns:a16="http://schemas.microsoft.com/office/drawing/2014/main" id="{6D470D10-1B4A-F81D-9816-85D777225FD1}"/>
              </a:ext>
            </a:extLst>
          </p:cNvPr>
          <p:cNvSpPr/>
          <p:nvPr/>
        </p:nvSpPr>
        <p:spPr>
          <a:xfrm>
            <a:off x="8763000" y="4402637"/>
            <a:ext cx="1371600" cy="2625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7B8BAA28-3DF3-EFF6-BD5E-96B909F2567B}"/>
              </a:ext>
            </a:extLst>
          </p:cNvPr>
          <p:cNvSpPr/>
          <p:nvPr/>
        </p:nvSpPr>
        <p:spPr>
          <a:xfrm>
            <a:off x="6781800" y="4271375"/>
            <a:ext cx="1600200" cy="2625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71FFA6-81F5-ECB3-1FE7-9B62140351EE}"/>
              </a:ext>
            </a:extLst>
          </p:cNvPr>
          <p:cNvSpPr/>
          <p:nvPr/>
        </p:nvSpPr>
        <p:spPr>
          <a:xfrm>
            <a:off x="11620502" y="8438808"/>
            <a:ext cx="2705098" cy="2308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55FCA81-5907-D2AE-5692-04F8DC73C714}"/>
              </a:ext>
            </a:extLst>
          </p:cNvPr>
          <p:cNvSpPr/>
          <p:nvPr/>
        </p:nvSpPr>
        <p:spPr>
          <a:xfrm>
            <a:off x="3886200" y="3244241"/>
            <a:ext cx="1295400" cy="45145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6ACF3A7-EC13-D783-C9DB-BD94BD6635FA}"/>
              </a:ext>
            </a:extLst>
          </p:cNvPr>
          <p:cNvSpPr/>
          <p:nvPr/>
        </p:nvSpPr>
        <p:spPr>
          <a:xfrm>
            <a:off x="4724400" y="5391511"/>
            <a:ext cx="1295400" cy="3398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B36C89F-DE4F-FB94-F348-B8171ACCAC0B}"/>
              </a:ext>
            </a:extLst>
          </p:cNvPr>
          <p:cNvSpPr/>
          <p:nvPr/>
        </p:nvSpPr>
        <p:spPr>
          <a:xfrm>
            <a:off x="12268202" y="5309841"/>
            <a:ext cx="1295400" cy="45682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FB164E4-95D6-8071-7D87-7A45A7D37A55}"/>
              </a:ext>
            </a:extLst>
          </p:cNvPr>
          <p:cNvSpPr/>
          <p:nvPr/>
        </p:nvSpPr>
        <p:spPr>
          <a:xfrm>
            <a:off x="11734800" y="6163338"/>
            <a:ext cx="1295400" cy="3398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E2A8EA5-8718-57F2-2490-98715E304EDE}"/>
              </a:ext>
            </a:extLst>
          </p:cNvPr>
          <p:cNvSpPr/>
          <p:nvPr/>
        </p:nvSpPr>
        <p:spPr>
          <a:xfrm>
            <a:off x="11890332" y="3792612"/>
            <a:ext cx="2587668" cy="2308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9897D25-13D0-D8F9-6721-A3FA13830C36}"/>
              </a:ext>
            </a:extLst>
          </p:cNvPr>
          <p:cNvSpPr/>
          <p:nvPr/>
        </p:nvSpPr>
        <p:spPr>
          <a:xfrm>
            <a:off x="8793480" y="3720444"/>
            <a:ext cx="1950720" cy="2676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4953396-4820-46FE-8ED7-709677E3FD2C}"/>
              </a:ext>
            </a:extLst>
          </p:cNvPr>
          <p:cNvSpPr/>
          <p:nvPr/>
        </p:nvSpPr>
        <p:spPr>
          <a:xfrm>
            <a:off x="8267699" y="6175287"/>
            <a:ext cx="1295400" cy="3398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32AA598-3470-F80B-99D7-030379535915}"/>
              </a:ext>
            </a:extLst>
          </p:cNvPr>
          <p:cNvSpPr/>
          <p:nvPr/>
        </p:nvSpPr>
        <p:spPr>
          <a:xfrm>
            <a:off x="6534149" y="6175287"/>
            <a:ext cx="1295400" cy="33981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918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457200">
              <a:lnSpc>
                <a:spcPct val="100000"/>
              </a:lnSpc>
              <a:spcBef>
                <a:spcPts val="0"/>
              </a:spcBef>
              <a:buClrTx/>
              <a:buFont typeface="Courier New" panose="02070309020205020404" pitchFamily="49" charset="0"/>
              <a:buChar char="o"/>
              <a:defRPr/>
            </a:pPr>
            <a:r>
              <a:rPr kumimoji="0" lang="en-US" sz="3200" b="0" i="0" u="none" strike="noStrike" kern="0" cap="none" spc="0" normalizeH="0" baseline="0" noProof="0" dirty="0">
                <a:ln>
                  <a:noFill/>
                </a:ln>
                <a:solidFill>
                  <a:sysClr val="windowText" lastClr="000000"/>
                </a:solidFill>
                <a:effectLst/>
                <a:uLnTx/>
                <a:uFillTx/>
                <a:latin typeface="Calibri"/>
              </a:rPr>
              <a:t>White House</a:t>
            </a:r>
          </a:p>
          <a:p>
            <a:pPr marL="914400" lvl="3" indent="-457200">
              <a:lnSpc>
                <a:spcPct val="100000"/>
              </a:lnSpc>
              <a:spcBef>
                <a:spcPts val="0"/>
              </a:spcBef>
              <a:buClrTx/>
              <a:buFont typeface="Wingdings" panose="05000000000000000000" pitchFamily="2" charset="2"/>
              <a:buChar char="§"/>
              <a:defRPr/>
            </a:pPr>
            <a:r>
              <a:rPr kumimoji="0" lang="en-US" sz="3000" b="0" i="0" u="none" strike="noStrike" kern="0" cap="none" spc="0" normalizeH="0" baseline="0" noProof="0" dirty="0">
                <a:ln>
                  <a:noFill/>
                </a:ln>
                <a:solidFill>
                  <a:sysClr val="windowText" lastClr="000000"/>
                </a:solidFill>
                <a:effectLst/>
                <a:uLnTx/>
                <a:uFillTx/>
                <a:latin typeface="Calibri"/>
              </a:rPr>
              <a:t>National Security Council</a:t>
            </a:r>
          </a:p>
          <a:p>
            <a:pPr marL="914400" lvl="3" indent="-457200">
              <a:lnSpc>
                <a:spcPct val="100000"/>
              </a:lnSpc>
              <a:spcBef>
                <a:spcPts val="0"/>
              </a:spcBef>
              <a:buClrTx/>
              <a:buFont typeface="Wingdings" panose="05000000000000000000" pitchFamily="2" charset="2"/>
              <a:buChar char="§"/>
              <a:defRPr/>
            </a:pPr>
            <a:r>
              <a:rPr kumimoji="0" lang="en-US" sz="3000" b="0" i="0" u="none" strike="noStrike" kern="0" cap="none" spc="0" normalizeH="0" baseline="0" noProof="0" dirty="0">
                <a:ln>
                  <a:noFill/>
                </a:ln>
                <a:solidFill>
                  <a:sysClr val="windowText" lastClr="000000"/>
                </a:solidFill>
                <a:effectLst/>
                <a:uLnTx/>
                <a:uFillTx/>
                <a:latin typeface="Calibri"/>
              </a:rPr>
              <a:t>U.S. Trade Representative</a:t>
            </a:r>
            <a:endParaRPr kumimoji="0" lang="en-US" sz="3200" b="0" i="0" u="none" strike="noStrike" kern="0" cap="none" spc="0" normalizeH="0" baseline="0" noProof="0" dirty="0">
              <a:ln>
                <a:noFill/>
              </a:ln>
              <a:solidFill>
                <a:sysClr val="windowText" lastClr="000000"/>
              </a:solidFill>
              <a:effectLst/>
              <a:uLnTx/>
              <a:uFillTx/>
              <a:latin typeface="Calibri"/>
            </a:endParaRPr>
          </a:p>
          <a:p>
            <a:pPr marL="457200" lvl="2" indent="-457200">
              <a:lnSpc>
                <a:spcPct val="150000"/>
              </a:lnSpc>
              <a:spcBef>
                <a:spcPts val="0"/>
              </a:spcBef>
              <a:buClrTx/>
              <a:buFont typeface="Courier New" panose="02070309020205020404" pitchFamily="49" charset="0"/>
              <a:buChar char="o"/>
              <a:defRPr/>
            </a:pPr>
            <a:r>
              <a:rPr kumimoji="0" lang="en-US" sz="3200" b="0" i="0" u="none" strike="noStrike" kern="0" cap="none" spc="0" normalizeH="0" baseline="0" noProof="0" dirty="0">
                <a:ln>
                  <a:noFill/>
                </a:ln>
                <a:solidFill>
                  <a:sysClr val="windowText" lastClr="000000"/>
                </a:solidFill>
                <a:effectLst/>
                <a:uLnTx/>
                <a:uFillTx/>
                <a:latin typeface="Calibri"/>
              </a:rPr>
              <a:t>Department of Homeland Security</a:t>
            </a:r>
          </a:p>
          <a:p>
            <a:pPr marL="914400" lvl="3" indent="-457200">
              <a:lnSpc>
                <a:spcPct val="100000"/>
              </a:lnSpc>
              <a:spcBef>
                <a:spcPts val="0"/>
              </a:spcBef>
              <a:buClrTx/>
              <a:buFont typeface="Wingdings" panose="05000000000000000000" pitchFamily="2" charset="2"/>
              <a:buChar char="§"/>
              <a:defRPr/>
            </a:pPr>
            <a:r>
              <a:rPr kumimoji="0" lang="en-US" sz="3000" b="0" i="0" u="none" strike="noStrike" kern="0" cap="none" spc="0" normalizeH="0" baseline="0" noProof="0" dirty="0">
                <a:ln>
                  <a:noFill/>
                </a:ln>
                <a:solidFill>
                  <a:sysClr val="windowText" lastClr="000000"/>
                </a:solidFill>
                <a:effectLst/>
                <a:uLnTx/>
                <a:uFillTx/>
                <a:latin typeface="Calibri"/>
              </a:rPr>
              <a:t>Customs and Border Protection</a:t>
            </a:r>
          </a:p>
          <a:p>
            <a:pPr marL="914400" lvl="3" indent="-457200">
              <a:lnSpc>
                <a:spcPct val="100000"/>
              </a:lnSpc>
              <a:spcBef>
                <a:spcPts val="0"/>
              </a:spcBef>
              <a:buClrTx/>
              <a:buFont typeface="Wingdings" panose="05000000000000000000" pitchFamily="2" charset="2"/>
              <a:buChar char="§"/>
              <a:defRPr/>
            </a:pPr>
            <a:r>
              <a:rPr kumimoji="0" lang="en-US" sz="3000" b="0" i="0" u="none" strike="noStrike" kern="0" cap="none" spc="0" normalizeH="0" baseline="0" noProof="0" dirty="0">
                <a:ln>
                  <a:noFill/>
                </a:ln>
                <a:solidFill>
                  <a:sysClr val="windowText" lastClr="000000"/>
                </a:solidFill>
                <a:effectLst/>
                <a:uLnTx/>
                <a:uFillTx/>
                <a:latin typeface="Calibri"/>
              </a:rPr>
              <a:t>Transportation Security Administration</a:t>
            </a:r>
            <a:endParaRPr kumimoji="0" lang="en-US" sz="3200" b="0" i="0" u="none" strike="noStrike" kern="0" cap="none" spc="0" normalizeH="0" baseline="0" noProof="0" dirty="0">
              <a:ln>
                <a:noFill/>
              </a:ln>
              <a:solidFill>
                <a:sysClr val="windowText" lastClr="000000"/>
              </a:solidFill>
              <a:effectLst/>
              <a:uLnTx/>
              <a:uFillTx/>
              <a:latin typeface="Calibri"/>
            </a:endParaRPr>
          </a:p>
          <a:p>
            <a:pPr marL="457200" marR="0" lvl="2" indent="-457200" defTabSz="91440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3200" b="0" i="0" u="none" strike="noStrike" kern="0" cap="none" spc="0" normalizeH="0" baseline="0" noProof="0" dirty="0">
                <a:ln>
                  <a:noFill/>
                </a:ln>
                <a:solidFill>
                  <a:sysClr val="windowText" lastClr="000000"/>
                </a:solidFill>
                <a:effectLst/>
                <a:uLnTx/>
                <a:uFillTx/>
                <a:latin typeface="Calibri"/>
              </a:rPr>
              <a:t>Department of Treasury</a:t>
            </a:r>
          </a:p>
          <a:p>
            <a:pPr marL="457200" marR="0" lvl="2" indent="-457200" defTabSz="91440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3200" b="0" i="0" u="none" strike="noStrike" kern="0" cap="none" spc="0" normalizeH="0" baseline="0" noProof="0" dirty="0">
                <a:ln>
                  <a:noFill/>
                </a:ln>
                <a:solidFill>
                  <a:sysClr val="windowText" lastClr="000000"/>
                </a:solidFill>
                <a:effectLst/>
                <a:uLnTx/>
                <a:uFillTx/>
                <a:latin typeface="Calibri"/>
              </a:rPr>
              <a:t>Department of Commerce</a:t>
            </a:r>
          </a:p>
          <a:p>
            <a:pPr marL="914400" lvl="3" indent="-457200">
              <a:lnSpc>
                <a:spcPct val="100000"/>
              </a:lnSpc>
              <a:spcBef>
                <a:spcPts val="0"/>
              </a:spcBef>
              <a:buClrTx/>
              <a:buFont typeface="Wingdings" panose="05000000000000000000" pitchFamily="2" charset="2"/>
              <a:buChar char="§"/>
              <a:defRPr/>
            </a:pPr>
            <a:r>
              <a:rPr kumimoji="0" lang="en-US" sz="3000" b="0" i="0" u="none" strike="noStrike" kern="0" cap="none" spc="0" normalizeH="0" baseline="0" noProof="0" dirty="0">
                <a:ln>
                  <a:noFill/>
                </a:ln>
                <a:solidFill>
                  <a:sysClr val="windowText" lastClr="000000"/>
                </a:solidFill>
                <a:effectLst/>
                <a:uLnTx/>
                <a:uFillTx/>
                <a:latin typeface="Calibri"/>
              </a:rPr>
              <a:t>International Trade Administration</a:t>
            </a:r>
          </a:p>
          <a:p>
            <a:pPr marL="457200" marR="0" lvl="2" indent="-457200" defTabSz="91440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3200" b="0" i="0" u="none" strike="noStrike" kern="0" cap="none" spc="0" normalizeH="0" baseline="0" noProof="0" dirty="0">
                <a:ln>
                  <a:noFill/>
                </a:ln>
                <a:solidFill>
                  <a:sysClr val="windowText" lastClr="000000"/>
                </a:solidFill>
                <a:effectLst/>
                <a:uLnTx/>
                <a:uFillTx/>
                <a:latin typeface="Calibri"/>
              </a:rPr>
              <a:t>Department of Labor</a:t>
            </a:r>
          </a:p>
          <a:p>
            <a:pPr marL="457200" marR="0" lvl="2" indent="-457200" defTabSz="91440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3200" b="0" i="0" u="none" strike="noStrike" kern="0" cap="none" spc="0" normalizeH="0" baseline="0" noProof="0" dirty="0">
                <a:ln>
                  <a:noFill/>
                </a:ln>
                <a:solidFill>
                  <a:sysClr val="windowText" lastClr="000000"/>
                </a:solidFill>
                <a:effectLst/>
                <a:uLnTx/>
                <a:uFillTx/>
                <a:latin typeface="Calibri"/>
              </a:rPr>
              <a:t>Department of State</a:t>
            </a:r>
          </a:p>
          <a:p>
            <a:pPr marL="457200" marR="0" lvl="2" indent="-457200" defTabSz="91440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3200" b="0" i="0" u="none" strike="noStrike" kern="0" cap="none" spc="0" normalizeH="0" baseline="0" noProof="0" dirty="0">
                <a:ln>
                  <a:noFill/>
                </a:ln>
                <a:solidFill>
                  <a:sysClr val="windowText" lastClr="000000"/>
                </a:solidFill>
                <a:effectLst/>
                <a:uLnTx/>
                <a:uFillTx/>
                <a:latin typeface="Calibri"/>
              </a:rPr>
              <a:t>International Trade Commission</a:t>
            </a: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object 2">
            <a:extLst>
              <a:ext uri="{FF2B5EF4-FFF2-40B4-BE49-F238E27FC236}">
                <a16:creationId xmlns:a16="http://schemas.microsoft.com/office/drawing/2014/main" id="{1A30B4DF-0CF5-E740-D557-C59C8A193D60}"/>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spTree>
    <p:extLst>
      <p:ext uri="{BB962C8B-B14F-4D97-AF65-F5344CB8AC3E}">
        <p14:creationId xmlns:p14="http://schemas.microsoft.com/office/powerpoint/2010/main" val="106020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05156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spcAft>
                <a:spcPts val="300"/>
              </a:spcAft>
              <a:buClrTx/>
              <a:buNone/>
              <a:defRPr/>
            </a:pPr>
            <a:r>
              <a:rPr kumimoji="0" lang="en-US" sz="3200" b="1" i="0" u="none" strike="noStrike" kern="0" cap="none" spc="0" normalizeH="0" baseline="0" noProof="0" dirty="0">
                <a:ln>
                  <a:noFill/>
                </a:ln>
                <a:solidFill>
                  <a:sysClr val="windowText" lastClr="000000"/>
                </a:solidFill>
                <a:effectLst/>
                <a:uLnTx/>
                <a:uFillTx/>
                <a:latin typeface="Calibri"/>
              </a:rPr>
              <a:t>White House</a:t>
            </a:r>
          </a:p>
          <a:p>
            <a:pPr marL="457200" lvl="2" indent="-457200">
              <a:lnSpc>
                <a:spcPct val="100000"/>
              </a:lnSpc>
              <a:spcBef>
                <a:spcPts val="0"/>
              </a:spcBef>
              <a:spcAft>
                <a:spcPts val="300"/>
              </a:spcAft>
              <a:buClrTx/>
              <a:buFont typeface="Courier New" panose="02070309020205020404" pitchFamily="49" charset="0"/>
              <a:buChar char="o"/>
              <a:defRPr/>
            </a:pPr>
            <a:r>
              <a:rPr kumimoji="0" lang="en-US" sz="3000" b="0" i="0" u="none" strike="noStrike" kern="0" cap="none" spc="0" normalizeH="0" baseline="0" noProof="0" dirty="0">
                <a:ln>
                  <a:noFill/>
                </a:ln>
                <a:solidFill>
                  <a:sysClr val="windowText" lastClr="000000"/>
                </a:solidFill>
                <a:effectLst/>
                <a:uLnTx/>
                <a:uFillTx/>
                <a:latin typeface="Calibri"/>
              </a:rPr>
              <a:t>National Security Council</a:t>
            </a:r>
          </a:p>
          <a:p>
            <a:pPr marL="914400" lvl="3" indent="-457200">
              <a:lnSpc>
                <a:spcPct val="100000"/>
              </a:lnSpc>
              <a:spcBef>
                <a:spcPts val="0"/>
              </a:spcBef>
              <a:spcAft>
                <a:spcPts val="300"/>
              </a:spcAft>
              <a:buClrTx/>
              <a:buFont typeface="Wingdings" panose="05000000000000000000" pitchFamily="2" charset="2"/>
              <a:buChar char="§"/>
              <a:defRPr/>
            </a:pPr>
            <a:r>
              <a:rPr kumimoji="0" lang="en-US" sz="2800" b="0" i="0" u="none" strike="noStrike" kern="0" cap="none" spc="0" normalizeH="0" baseline="0" noProof="0" dirty="0">
                <a:ln>
                  <a:noFill/>
                </a:ln>
                <a:solidFill>
                  <a:sysClr val="windowText" lastClr="000000"/>
                </a:solidFill>
                <a:effectLst/>
                <a:uLnTx/>
                <a:uFillTx/>
                <a:latin typeface="Calibri"/>
              </a:rPr>
              <a:t>President’s principal forum for national security and foreign policy decision making</a:t>
            </a:r>
          </a:p>
          <a:p>
            <a:pPr marL="914400" lvl="3" indent="-457200">
              <a:lnSpc>
                <a:spcPct val="100000"/>
              </a:lnSpc>
              <a:spcBef>
                <a:spcPts val="0"/>
              </a:spcBef>
              <a:spcAft>
                <a:spcPts val="300"/>
              </a:spcAft>
              <a:buClrTx/>
              <a:buFont typeface="Wingdings" panose="05000000000000000000" pitchFamily="2" charset="2"/>
              <a:buChar char="§"/>
              <a:defRPr/>
            </a:pPr>
            <a:r>
              <a:rPr lang="en-US" sz="2800" kern="0" dirty="0">
                <a:solidFill>
                  <a:sysClr val="windowText" lastClr="000000"/>
                </a:solidFill>
                <a:latin typeface="Calibri"/>
              </a:rPr>
              <a:t>I</a:t>
            </a:r>
            <a:r>
              <a:rPr kumimoji="0" lang="en-US" sz="2800" b="0" i="0" u="none" strike="noStrike" kern="0" cap="none" spc="0" normalizeH="0" baseline="0" noProof="0" dirty="0" err="1">
                <a:ln>
                  <a:noFill/>
                </a:ln>
                <a:solidFill>
                  <a:sysClr val="windowText" lastClr="000000"/>
                </a:solidFill>
                <a:effectLst/>
                <a:uLnTx/>
                <a:uFillTx/>
                <a:latin typeface="Calibri"/>
              </a:rPr>
              <a:t>ncludes</a:t>
            </a:r>
            <a:r>
              <a:rPr kumimoji="0" lang="en-US" sz="2800" b="0" i="0" u="none" strike="noStrike" kern="0" cap="none" spc="0" normalizeH="0" baseline="0" noProof="0" dirty="0">
                <a:ln>
                  <a:noFill/>
                </a:ln>
                <a:solidFill>
                  <a:sysClr val="windowText" lastClr="000000"/>
                </a:solidFill>
                <a:effectLst/>
                <a:uLnTx/>
                <a:uFillTx/>
                <a:latin typeface="Calibri"/>
              </a:rPr>
              <a:t> international economics issues – regularly attended by USTR and Secretary of Commerce</a:t>
            </a:r>
            <a:endParaRPr kumimoji="0" lang="en-US" sz="3000" b="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0"/>
              </a:spcBef>
              <a:spcAft>
                <a:spcPts val="300"/>
              </a:spcAft>
              <a:buClrTx/>
              <a:buFont typeface="Courier New" panose="02070309020205020404" pitchFamily="49" charset="0"/>
              <a:buChar char="o"/>
              <a:defRPr/>
            </a:pPr>
            <a:endParaRPr kumimoji="0" lang="en-US" sz="3000" b="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0"/>
              </a:spcBef>
              <a:spcAft>
                <a:spcPts val="300"/>
              </a:spcAft>
              <a:buClrTx/>
              <a:buFont typeface="Courier New" panose="02070309020205020404" pitchFamily="49" charset="0"/>
              <a:buChar char="o"/>
              <a:defRPr/>
            </a:pPr>
            <a:r>
              <a:rPr kumimoji="0" lang="en-US" sz="3000" b="0" i="0" u="none" strike="noStrike" kern="0" cap="none" spc="0" normalizeH="0" baseline="0" noProof="0" dirty="0">
                <a:ln>
                  <a:noFill/>
                </a:ln>
                <a:solidFill>
                  <a:sysClr val="windowText" lastClr="000000"/>
                </a:solidFill>
                <a:effectLst/>
                <a:uLnTx/>
                <a:uFillTx/>
                <a:latin typeface="Calibri"/>
              </a:rPr>
              <a:t>U.S. Trade Representative (USTR) </a:t>
            </a:r>
            <a:r>
              <a:rPr kumimoji="0" lang="en-US" sz="30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a:t>
            </a:r>
            <a:r>
              <a:rPr kumimoji="0" lang="en-US" sz="30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lang="en-US" sz="3000" kern="0" dirty="0">
                <a:solidFill>
                  <a:sysClr val="windowText" lastClr="000000"/>
                </a:solidFill>
                <a:latin typeface="Calibri"/>
              </a:rPr>
              <a:t>Katherine Tai</a:t>
            </a:r>
          </a:p>
          <a:p>
            <a:pPr marL="914400" lvl="3" indent="-457200">
              <a:lnSpc>
                <a:spcPct val="100000"/>
              </a:lnSpc>
              <a:spcBef>
                <a:spcPts val="0"/>
              </a:spcBef>
              <a:spcAft>
                <a:spcPts val="300"/>
              </a:spcAft>
              <a:buClrTx/>
              <a:buFont typeface="Wingdings" panose="05000000000000000000" pitchFamily="2" charset="2"/>
              <a:buChar char="§"/>
              <a:defRPr/>
            </a:pPr>
            <a:r>
              <a:rPr kumimoji="0" lang="en-US" sz="2800" b="0" i="0" u="none" strike="noStrike" kern="0" cap="none" spc="0" normalizeH="0" baseline="0" noProof="0" dirty="0">
                <a:ln>
                  <a:noFill/>
                </a:ln>
                <a:solidFill>
                  <a:sysClr val="windowText" lastClr="000000"/>
                </a:solidFill>
                <a:effectLst/>
                <a:uLnTx/>
                <a:uFillTx/>
                <a:latin typeface="Calibri"/>
              </a:rPr>
              <a:t>Acts as President’s principal advisor on trade policy, chief U.S. trade negotiator, and head of the interagency trade policy coordinating process. </a:t>
            </a:r>
          </a:p>
          <a:p>
            <a:pPr marL="914400" lvl="3" indent="-457200">
              <a:lnSpc>
                <a:spcPct val="100000"/>
              </a:lnSpc>
              <a:spcBef>
                <a:spcPts val="0"/>
              </a:spcBef>
              <a:spcAft>
                <a:spcPts val="300"/>
              </a:spcAft>
              <a:buClrTx/>
              <a:buFont typeface="Wingdings" panose="05000000000000000000" pitchFamily="2" charset="2"/>
              <a:buChar char="§"/>
              <a:defRPr/>
            </a:pPr>
            <a:r>
              <a:rPr kumimoji="0" lang="en-US" sz="2800" b="0" i="0" u="none" strike="noStrike" kern="0" cap="none" spc="0" normalizeH="0" baseline="0" noProof="0" dirty="0">
                <a:ln>
                  <a:noFill/>
                </a:ln>
                <a:solidFill>
                  <a:sysClr val="windowText" lastClr="000000"/>
                </a:solidFill>
                <a:effectLst/>
                <a:uLnTx/>
                <a:uFillTx/>
                <a:latin typeface="Calibri"/>
              </a:rPr>
              <a:t>USTR administers U.S. law to combat “unfair” foreign trade practices (e.g., “Section 301”), and trade preference programs for developing countries.</a:t>
            </a: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object 2">
            <a:extLst>
              <a:ext uri="{FF2B5EF4-FFF2-40B4-BE49-F238E27FC236}">
                <a16:creationId xmlns:a16="http://schemas.microsoft.com/office/drawing/2014/main" id="{1A30B4DF-0CF5-E740-D557-C59C8A193D60}"/>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6146" name="Picture 2" descr="undefined">
            <a:extLst>
              <a:ext uri="{FF2B5EF4-FFF2-40B4-BE49-F238E27FC236}">
                <a16:creationId xmlns:a16="http://schemas.microsoft.com/office/drawing/2014/main" id="{0D176D31-B91E-D377-7128-ED7B95CE45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7400" y="1989138"/>
            <a:ext cx="3192462"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6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95250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0000"/>
              </a:lnSpc>
              <a:spcBef>
                <a:spcPts val="0"/>
              </a:spcBef>
              <a:spcAft>
                <a:spcPts val="300"/>
              </a:spcAft>
              <a:buClrTx/>
              <a:buNone/>
              <a:defRPr/>
            </a:pPr>
            <a:r>
              <a:rPr kumimoji="0" lang="en-US" sz="3200" b="1" i="0" u="none" strike="noStrike" kern="0" cap="none" spc="0" normalizeH="0" baseline="0" noProof="0" dirty="0">
                <a:ln>
                  <a:noFill/>
                </a:ln>
                <a:solidFill>
                  <a:sysClr val="windowText" lastClr="000000"/>
                </a:solidFill>
                <a:effectLst/>
                <a:uLnTx/>
                <a:uFillTx/>
                <a:latin typeface="Calibri"/>
              </a:rPr>
              <a:t>Department of Homeland Security </a:t>
            </a:r>
            <a:r>
              <a:rPr kumimoji="0" lang="en-US" sz="32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Secretary Alejandro Mayorkas</a:t>
            </a:r>
            <a:endParaRPr kumimoji="0" lang="en-US" sz="3200" b="1"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0"/>
              </a:spcBef>
              <a:spcAft>
                <a:spcPts val="300"/>
              </a:spcAft>
              <a:buClrTx/>
              <a:buFont typeface="Wingdings" panose="05000000000000000000" pitchFamily="2" charset="2"/>
              <a:buChar char="§"/>
              <a:defRPr/>
            </a:pPr>
            <a:r>
              <a:rPr kumimoji="0" lang="en-US" sz="3000" b="0" i="0" u="none" strike="noStrike" kern="0" cap="none" spc="0" normalizeH="0" baseline="0" noProof="0" dirty="0">
                <a:ln>
                  <a:noFill/>
                </a:ln>
                <a:solidFill>
                  <a:sysClr val="windowText" lastClr="000000"/>
                </a:solidFill>
                <a:effectLst/>
                <a:uLnTx/>
                <a:uFillTx/>
                <a:latin typeface="Calibri"/>
              </a:rPr>
              <a:t>Formed in response to September 11 attacks</a:t>
            </a:r>
          </a:p>
          <a:p>
            <a:pPr marL="457200" lvl="2" indent="-457200">
              <a:lnSpc>
                <a:spcPct val="100000"/>
              </a:lnSpc>
              <a:spcBef>
                <a:spcPts val="0"/>
              </a:spcBef>
              <a:spcAft>
                <a:spcPts val="300"/>
              </a:spcAft>
              <a:buClrTx/>
              <a:buFont typeface="Wingdings" panose="05000000000000000000" pitchFamily="2" charset="2"/>
              <a:buChar char="§"/>
              <a:defRPr/>
            </a:pPr>
            <a:r>
              <a:rPr kumimoji="0" lang="en-US" sz="3000" b="0" i="0" u="none" strike="noStrike" kern="0" cap="none" spc="0" normalizeH="0" baseline="0" noProof="0" dirty="0">
                <a:ln>
                  <a:noFill/>
                </a:ln>
                <a:solidFill>
                  <a:sysClr val="windowText" lastClr="000000"/>
                </a:solidFill>
                <a:effectLst/>
                <a:uLnTx/>
                <a:uFillTx/>
                <a:latin typeface="Calibri"/>
              </a:rPr>
              <a:t>Seeks to secure U.S. borders while enabling legitimate trade. </a:t>
            </a:r>
            <a:endParaRPr kumimoji="0" lang="en-US" sz="3200" b="0" i="0" u="none" strike="noStrike" kern="0" cap="none" spc="0" normalizeH="0" baseline="0" noProof="0" dirty="0">
              <a:ln>
                <a:noFill/>
              </a:ln>
              <a:solidFill>
                <a:sysClr val="windowText" lastClr="000000"/>
              </a:solidFill>
              <a:effectLst/>
              <a:uLnTx/>
              <a:uFillTx/>
              <a:latin typeface="Calibri"/>
            </a:endParaRPr>
          </a:p>
          <a:p>
            <a:pPr marL="457200" lvl="2" indent="-457200">
              <a:lnSpc>
                <a:spcPct val="100000"/>
              </a:lnSpc>
              <a:spcBef>
                <a:spcPts val="0"/>
              </a:spcBef>
              <a:spcAft>
                <a:spcPts val="300"/>
              </a:spcAft>
              <a:buClrTx/>
              <a:buFont typeface="Wingdings" panose="05000000000000000000" pitchFamily="2" charset="2"/>
              <a:buChar char="Ø"/>
              <a:defRPr/>
            </a:pPr>
            <a:r>
              <a:rPr kumimoji="0" lang="en-US" sz="3200" b="0" i="0" u="none" strike="noStrike" kern="0" cap="none" spc="0" normalizeH="0" baseline="0" noProof="0" dirty="0">
                <a:ln>
                  <a:noFill/>
                </a:ln>
                <a:solidFill>
                  <a:sysClr val="windowText" lastClr="000000"/>
                </a:solidFill>
                <a:effectLst/>
                <a:uLnTx/>
                <a:uFillTx/>
                <a:latin typeface="Calibri"/>
              </a:rPr>
              <a:t>Customs and Border Protection (CBP)</a:t>
            </a:r>
          </a:p>
          <a:p>
            <a:pPr marL="914400" lvl="3" indent="-457200">
              <a:lnSpc>
                <a:spcPct val="100000"/>
              </a:lnSpc>
              <a:spcBef>
                <a:spcPts val="0"/>
              </a:spcBef>
              <a:spcAft>
                <a:spcPts val="300"/>
              </a:spcAft>
              <a:buClrTx/>
              <a:buFont typeface="Wingdings" panose="05000000000000000000" pitchFamily="2" charset="2"/>
              <a:buChar char="§"/>
              <a:defRPr/>
            </a:pPr>
            <a:r>
              <a:rPr lang="en-US" sz="3000" kern="0" dirty="0">
                <a:solidFill>
                  <a:sysClr val="windowText" lastClr="000000"/>
                </a:solidFill>
                <a:latin typeface="Calibri"/>
              </a:rPr>
              <a:t>F</a:t>
            </a:r>
            <a:r>
              <a:rPr kumimoji="0" lang="en-US" sz="3000" b="0" i="0" u="none" strike="noStrike" kern="0" cap="none" spc="0" normalizeH="0" baseline="0" noProof="0" dirty="0" err="1">
                <a:ln>
                  <a:noFill/>
                </a:ln>
                <a:solidFill>
                  <a:sysClr val="windowText" lastClr="000000"/>
                </a:solidFill>
                <a:effectLst/>
                <a:uLnTx/>
                <a:uFillTx/>
                <a:latin typeface="Calibri"/>
              </a:rPr>
              <a:t>acilitates</a:t>
            </a:r>
            <a:r>
              <a:rPr kumimoji="0" lang="en-US" sz="3000" b="0" i="0" u="none" strike="noStrike" kern="0" cap="none" spc="0" normalizeH="0" baseline="0" noProof="0" dirty="0">
                <a:ln>
                  <a:noFill/>
                </a:ln>
                <a:solidFill>
                  <a:sysClr val="windowText" lastClr="000000"/>
                </a:solidFill>
                <a:effectLst/>
                <a:uLnTx/>
                <a:uFillTx/>
                <a:latin typeface="Calibri"/>
              </a:rPr>
              <a:t> the flow of goods through U.S. ports of entry. </a:t>
            </a:r>
          </a:p>
          <a:p>
            <a:pPr marL="914400" lvl="3" indent="-457200">
              <a:lnSpc>
                <a:spcPct val="100000"/>
              </a:lnSpc>
              <a:spcBef>
                <a:spcPts val="0"/>
              </a:spcBef>
              <a:spcAft>
                <a:spcPts val="300"/>
              </a:spcAft>
              <a:buClrTx/>
              <a:buFont typeface="Wingdings" panose="05000000000000000000" pitchFamily="2" charset="2"/>
              <a:buChar char="§"/>
              <a:defRPr/>
            </a:pPr>
            <a:r>
              <a:rPr lang="en-US" sz="3000" kern="0" dirty="0">
                <a:solidFill>
                  <a:sysClr val="windowText" lastClr="000000"/>
                </a:solidFill>
                <a:latin typeface="Calibri"/>
              </a:rPr>
              <a:t>C</a:t>
            </a:r>
            <a:r>
              <a:rPr kumimoji="0" lang="en-US" sz="3000" b="0" i="0" u="none" strike="noStrike" kern="0" cap="none" spc="0" normalizeH="0" baseline="0" noProof="0" dirty="0" err="1">
                <a:ln>
                  <a:noFill/>
                </a:ln>
                <a:solidFill>
                  <a:sysClr val="windowText" lastClr="000000"/>
                </a:solidFill>
                <a:effectLst/>
                <a:uLnTx/>
                <a:uFillTx/>
                <a:latin typeface="Calibri"/>
              </a:rPr>
              <a:t>ollects</a:t>
            </a:r>
            <a:r>
              <a:rPr kumimoji="0" lang="en-US" sz="3000" b="0" i="0" u="none" strike="noStrike" kern="0" cap="none" spc="0" normalizeH="0" baseline="0" noProof="0" dirty="0">
                <a:ln>
                  <a:noFill/>
                </a:ln>
                <a:solidFill>
                  <a:sysClr val="windowText" lastClr="000000"/>
                </a:solidFill>
                <a:effectLst/>
                <a:uLnTx/>
                <a:uFillTx/>
                <a:latin typeface="Calibri"/>
              </a:rPr>
              <a:t> tariffs and enforces trade laws at the border.</a:t>
            </a:r>
          </a:p>
          <a:p>
            <a:pPr marL="914400" lvl="3" indent="-457200">
              <a:lnSpc>
                <a:spcPct val="100000"/>
              </a:lnSpc>
              <a:spcBef>
                <a:spcPts val="0"/>
              </a:spcBef>
              <a:spcAft>
                <a:spcPts val="300"/>
              </a:spcAft>
              <a:buClrTx/>
              <a:buFont typeface="Wingdings" panose="05000000000000000000" pitchFamily="2" charset="2"/>
              <a:buChar char="§"/>
              <a:defRPr/>
            </a:pPr>
            <a:r>
              <a:rPr lang="en-US" sz="3000" kern="0" dirty="0">
                <a:solidFill>
                  <a:sysClr val="windowText" lastClr="000000"/>
                </a:solidFill>
                <a:latin typeface="Calibri"/>
              </a:rPr>
              <a:t>W</a:t>
            </a:r>
            <a:r>
              <a:rPr kumimoji="0" lang="en-US" sz="3000" b="0" i="0" u="none" strike="noStrike" kern="0" cap="none" spc="0" normalizeH="0" baseline="0" noProof="0" dirty="0" err="1">
                <a:ln>
                  <a:noFill/>
                </a:ln>
                <a:solidFill>
                  <a:sysClr val="windowText" lastClr="000000"/>
                </a:solidFill>
                <a:effectLst/>
                <a:uLnTx/>
                <a:uFillTx/>
                <a:latin typeface="Calibri"/>
              </a:rPr>
              <a:t>orks</a:t>
            </a:r>
            <a:r>
              <a:rPr kumimoji="0" lang="en-US" sz="3000" b="0" i="0" u="none" strike="noStrike" kern="0" cap="none" spc="0" normalizeH="0" baseline="0" noProof="0" dirty="0">
                <a:ln>
                  <a:noFill/>
                </a:ln>
                <a:solidFill>
                  <a:sysClr val="windowText" lastClr="000000"/>
                </a:solidFill>
                <a:effectLst/>
                <a:uLnTx/>
                <a:uFillTx/>
                <a:latin typeface="Calibri"/>
              </a:rPr>
              <a:t> with DHS’s Immigration and Customs Enforcement (ICE)</a:t>
            </a:r>
          </a:p>
          <a:p>
            <a:pPr marL="457200" lvl="2" indent="-457200">
              <a:lnSpc>
                <a:spcPct val="100000"/>
              </a:lnSpc>
              <a:spcBef>
                <a:spcPts val="0"/>
              </a:spcBef>
              <a:spcAft>
                <a:spcPts val="300"/>
              </a:spcAft>
              <a:buClrTx/>
              <a:buFont typeface="Wingdings" panose="05000000000000000000" pitchFamily="2" charset="2"/>
              <a:buChar char="Ø"/>
              <a:defRPr/>
            </a:pPr>
            <a:r>
              <a:rPr kumimoji="0" lang="en-US" sz="3000" b="0" i="0" u="none" strike="noStrike" kern="0" cap="none" spc="0" normalizeH="0" baseline="0" noProof="0" dirty="0">
                <a:ln>
                  <a:noFill/>
                </a:ln>
                <a:solidFill>
                  <a:sysClr val="windowText" lastClr="000000"/>
                </a:solidFill>
                <a:effectLst/>
                <a:uLnTx/>
                <a:uFillTx/>
                <a:latin typeface="Calibri"/>
              </a:rPr>
              <a:t>Transportation Security Administration (TSA)</a:t>
            </a:r>
          </a:p>
          <a:p>
            <a:pPr marL="914400" lvl="3" indent="-457200">
              <a:lnSpc>
                <a:spcPct val="100000"/>
              </a:lnSpc>
              <a:spcBef>
                <a:spcPts val="0"/>
              </a:spcBef>
              <a:spcAft>
                <a:spcPts val="300"/>
              </a:spcAft>
              <a:buClrTx/>
              <a:buFont typeface="Wingdings" panose="05000000000000000000" pitchFamily="2" charset="2"/>
              <a:buChar char="§"/>
              <a:defRPr/>
            </a:pPr>
            <a:r>
              <a:rPr lang="en-US" sz="3000" kern="0" dirty="0">
                <a:solidFill>
                  <a:sysClr val="windowText" lastClr="000000"/>
                </a:solidFill>
                <a:latin typeface="Calibri"/>
              </a:rPr>
              <a:t>E</a:t>
            </a:r>
            <a:r>
              <a:rPr kumimoji="0" lang="en-US" sz="3000" b="0" i="0" u="none" strike="noStrike" kern="0" cap="none" spc="0" normalizeH="0" baseline="0" noProof="0" dirty="0" err="1">
                <a:ln>
                  <a:noFill/>
                </a:ln>
                <a:solidFill>
                  <a:sysClr val="windowText" lastClr="000000"/>
                </a:solidFill>
                <a:effectLst/>
                <a:uLnTx/>
                <a:uFillTx/>
                <a:latin typeface="Calibri"/>
              </a:rPr>
              <a:t>nsure</a:t>
            </a:r>
            <a:r>
              <a:rPr kumimoji="0" lang="en-US" sz="3000" b="0" i="0" u="none" strike="noStrike" kern="0" cap="none" spc="0" normalizeH="0" baseline="0" noProof="0" dirty="0">
                <a:ln>
                  <a:noFill/>
                </a:ln>
                <a:solidFill>
                  <a:sysClr val="windowText" lastClr="000000"/>
                </a:solidFill>
                <a:effectLst/>
                <a:uLnTx/>
                <a:uFillTx/>
                <a:latin typeface="Calibri"/>
              </a:rPr>
              <a:t> free and secure movement of people and commerce</a:t>
            </a:r>
          </a:p>
          <a:p>
            <a:pPr marL="914400" lvl="3" indent="-457200">
              <a:lnSpc>
                <a:spcPct val="100000"/>
              </a:lnSpc>
              <a:spcBef>
                <a:spcPts val="0"/>
              </a:spcBef>
              <a:spcAft>
                <a:spcPts val="300"/>
              </a:spcAft>
              <a:buClrTx/>
              <a:buFont typeface="Wingdings" panose="05000000000000000000" pitchFamily="2" charset="2"/>
              <a:buChar char="§"/>
              <a:defRPr/>
            </a:pPr>
            <a:r>
              <a:rPr lang="en-US" sz="3000" kern="0" dirty="0">
                <a:solidFill>
                  <a:sysClr val="windowText" lastClr="000000"/>
                </a:solidFill>
                <a:latin typeface="Calibri"/>
              </a:rPr>
              <a:t>Air cargo screening</a:t>
            </a:r>
            <a:endParaRPr kumimoji="0" lang="en-US" sz="3000" b="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object 2">
            <a:extLst>
              <a:ext uri="{FF2B5EF4-FFF2-40B4-BE49-F238E27FC236}">
                <a16:creationId xmlns:a16="http://schemas.microsoft.com/office/drawing/2014/main" id="{1A30B4DF-0CF5-E740-D557-C59C8A193D60}"/>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2" name="Picture 4">
            <a:extLst>
              <a:ext uri="{FF2B5EF4-FFF2-40B4-BE49-F238E27FC236}">
                <a16:creationId xmlns:a16="http://schemas.microsoft.com/office/drawing/2014/main" id="{CD0AF1DA-6A99-D249-3EFB-BEA1A38FA0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2324101"/>
            <a:ext cx="702722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51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866900"/>
            <a:ext cx="115824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defTabSz="914400" eaLnBrk="1" fontAlgn="auto" latinLnBrk="0" hangingPunct="1">
              <a:lnSpc>
                <a:spcPct val="100000"/>
              </a:lnSpc>
              <a:spcBef>
                <a:spcPts val="300"/>
              </a:spcBef>
              <a:spcAft>
                <a:spcPts val="300"/>
              </a:spcAft>
              <a:buClrTx/>
              <a:buSzTx/>
              <a:buNone/>
              <a:tabLst/>
              <a:defRPr/>
            </a:pPr>
            <a:r>
              <a:rPr kumimoji="0" lang="en-US" sz="3200" b="1" i="0" u="none" strike="noStrike" kern="0" cap="none" spc="0" normalizeH="0" baseline="0" noProof="0" dirty="0">
                <a:ln>
                  <a:noFill/>
                </a:ln>
                <a:solidFill>
                  <a:sysClr val="windowText" lastClr="000000"/>
                </a:solidFill>
                <a:effectLst/>
                <a:uLnTx/>
                <a:uFillTx/>
                <a:latin typeface="Calibri"/>
              </a:rPr>
              <a:t>Department of Commerce </a:t>
            </a:r>
            <a:r>
              <a:rPr kumimoji="0" lang="en-US" sz="3200" b="1"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kumimoji="0" lang="en-US" sz="3200" i="0" u="none" strike="noStrike" kern="0" cap="none" spc="0" normalizeH="0" baseline="0" noProof="0" dirty="0">
                <a:ln>
                  <a:noFill/>
                </a:ln>
                <a:solidFill>
                  <a:sysClr val="windowText" lastClr="000000"/>
                </a:solidFill>
                <a:effectLst/>
                <a:uLnTx/>
                <a:uFillTx/>
                <a:latin typeface="Calibri"/>
              </a:rPr>
              <a:t>Secretary Gina Raimondo</a:t>
            </a:r>
            <a:endParaRPr kumimoji="0" lang="en-US" sz="3000" b="0" i="0" u="none" strike="noStrike" kern="0" cap="none" spc="0" normalizeH="0" baseline="0" noProof="0" dirty="0">
              <a:ln>
                <a:noFill/>
              </a:ln>
              <a:solidFill>
                <a:sysClr val="windowText" lastClr="000000"/>
              </a:solidFill>
              <a:effectLst/>
              <a:uLnTx/>
              <a:uFillTx/>
              <a:latin typeface="Calibri"/>
            </a:endParaRP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3000" b="0" i="0" u="none" strike="noStrike" kern="0" cap="none" spc="0" normalizeH="0" baseline="0" noProof="0" dirty="0">
                <a:ln>
                  <a:noFill/>
                </a:ln>
                <a:solidFill>
                  <a:sysClr val="windowText" lastClr="000000"/>
                </a:solidFill>
                <a:effectLst/>
                <a:uLnTx/>
                <a:uFillTx/>
                <a:latin typeface="Calibri"/>
              </a:rPr>
              <a:t>Promote </a:t>
            </a:r>
            <a:r>
              <a:rPr lang="en-US" sz="3000" kern="0" dirty="0">
                <a:solidFill>
                  <a:sysClr val="windowText" lastClr="000000"/>
                </a:solidFill>
                <a:latin typeface="Calibri"/>
              </a:rPr>
              <a:t>U.S. </a:t>
            </a:r>
            <a:r>
              <a:rPr kumimoji="0" lang="en-US" sz="3000" b="0" i="0" u="none" strike="noStrike" kern="0" cap="none" spc="0" normalizeH="0" baseline="0" noProof="0" dirty="0">
                <a:ln>
                  <a:noFill/>
                </a:ln>
                <a:solidFill>
                  <a:sysClr val="windowText" lastClr="000000"/>
                </a:solidFill>
                <a:effectLst/>
                <a:uLnTx/>
                <a:uFillTx/>
                <a:latin typeface="Calibri"/>
              </a:rPr>
              <a:t>international trade, economic growth, and technological advancement</a:t>
            </a: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
              <a:tabLst/>
              <a:defRPr/>
            </a:pPr>
            <a:r>
              <a:rPr lang="en-US" sz="3000" kern="0" dirty="0">
                <a:solidFill>
                  <a:sysClr val="windowText" lastClr="000000"/>
                </a:solidFill>
                <a:latin typeface="Calibri"/>
                <a:sym typeface="Wingdings" panose="05000000000000000000" pitchFamily="2" charset="2"/>
              </a:rPr>
              <a:t>P</a:t>
            </a:r>
            <a:r>
              <a:rPr kumimoji="0" lang="en-US" sz="3000" b="0" i="0" u="none" strike="noStrike" kern="0" cap="none" spc="0" normalizeH="0" baseline="0" noProof="0" dirty="0" err="1">
                <a:ln>
                  <a:noFill/>
                </a:ln>
                <a:solidFill>
                  <a:sysClr val="windowText" lastClr="000000"/>
                </a:solidFill>
                <a:effectLst/>
                <a:uLnTx/>
                <a:uFillTx/>
                <a:latin typeface="Calibri"/>
                <a:sym typeface="Wingdings" panose="05000000000000000000" pitchFamily="2" charset="2"/>
              </a:rPr>
              <a:t>revent</a:t>
            </a:r>
            <a:r>
              <a:rPr kumimoji="0" lang="en-US" sz="3000" b="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unfair foreign trade competition</a:t>
            </a:r>
            <a:endParaRPr kumimoji="0" lang="en-US" sz="3000" b="0" i="0" u="none" strike="noStrike" kern="0" cap="none" spc="0" normalizeH="0" baseline="0" noProof="0" dirty="0">
              <a:ln>
                <a:noFill/>
              </a:ln>
              <a:solidFill>
                <a:sysClr val="windowText" lastClr="000000"/>
              </a:solidFill>
              <a:effectLst/>
              <a:uLnTx/>
              <a:uFillTx/>
              <a:latin typeface="Calibri"/>
            </a:endParaRP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Ø"/>
              <a:tabLst/>
              <a:defRPr/>
            </a:pPr>
            <a:r>
              <a:rPr kumimoji="0" lang="en-US" sz="3000" b="0" i="0" u="none" strike="noStrike" kern="0" cap="none" spc="0" normalizeH="0" baseline="0" noProof="0" dirty="0">
                <a:ln>
                  <a:noFill/>
                </a:ln>
                <a:solidFill>
                  <a:sysClr val="windowText" lastClr="000000"/>
                </a:solidFill>
                <a:effectLst/>
                <a:uLnTx/>
                <a:uFillTx/>
                <a:latin typeface="Calibri"/>
              </a:rPr>
              <a:t>International Trade Administration</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P</a:t>
            </a:r>
            <a:r>
              <a:rPr kumimoji="0" lang="en-US" sz="2800" b="0" i="0" u="none" strike="noStrike" kern="0" cap="none" spc="0" normalizeH="0" baseline="0" noProof="0" dirty="0" err="1">
                <a:ln>
                  <a:noFill/>
                </a:ln>
                <a:solidFill>
                  <a:sysClr val="windowText" lastClr="000000"/>
                </a:solidFill>
                <a:effectLst/>
                <a:uLnTx/>
                <a:uFillTx/>
                <a:latin typeface="Calibri"/>
              </a:rPr>
              <a:t>rovides</a:t>
            </a:r>
            <a:r>
              <a:rPr kumimoji="0" lang="en-US" sz="2800" b="0" i="0" u="none" strike="noStrike" kern="0" cap="none" spc="0" normalizeH="0" baseline="0" noProof="0" dirty="0">
                <a:ln>
                  <a:noFill/>
                </a:ln>
                <a:solidFill>
                  <a:sysClr val="windowText" lastClr="000000"/>
                </a:solidFill>
                <a:effectLst/>
                <a:uLnTx/>
                <a:uFillTx/>
                <a:latin typeface="Calibri"/>
              </a:rPr>
              <a:t> market research, business connections, and other services to promote U.S. exports and attract foreign investment</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C</a:t>
            </a:r>
            <a:r>
              <a:rPr kumimoji="0" lang="en-US" sz="2800" b="0" i="0" u="none" strike="noStrike" kern="0" cap="none" spc="0" normalizeH="0" baseline="0" noProof="0" dirty="0" err="1">
                <a:ln>
                  <a:noFill/>
                </a:ln>
                <a:solidFill>
                  <a:sysClr val="windowText" lastClr="000000"/>
                </a:solidFill>
                <a:effectLst/>
                <a:uLnTx/>
                <a:uFillTx/>
                <a:latin typeface="Calibri"/>
              </a:rPr>
              <a:t>onducts</a:t>
            </a:r>
            <a:r>
              <a:rPr kumimoji="0" lang="en-US" sz="2800" b="0" i="0" u="none" strike="noStrike" kern="0" cap="none" spc="0" normalizeH="0" baseline="0" noProof="0" dirty="0">
                <a:ln>
                  <a:noFill/>
                </a:ln>
                <a:solidFill>
                  <a:sysClr val="windowText" lastClr="000000"/>
                </a:solidFill>
                <a:effectLst/>
                <a:uLnTx/>
                <a:uFillTx/>
                <a:latin typeface="Calibri"/>
              </a:rPr>
              <a:t> antidumping and countervailing duty (AD/CVD) investigations</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M</a:t>
            </a:r>
            <a:r>
              <a:rPr kumimoji="0" lang="en-US" sz="2800" b="0" i="0" u="none" strike="noStrike" kern="0" cap="none" spc="0" normalizeH="0" baseline="0" noProof="0" dirty="0" err="1">
                <a:ln>
                  <a:noFill/>
                </a:ln>
                <a:solidFill>
                  <a:sysClr val="windowText" lastClr="000000"/>
                </a:solidFill>
                <a:effectLst/>
                <a:uLnTx/>
                <a:uFillTx/>
                <a:latin typeface="Calibri"/>
              </a:rPr>
              <a:t>onitors</a:t>
            </a:r>
            <a:r>
              <a:rPr kumimoji="0" lang="en-US" sz="2800" b="0" i="0" u="none" strike="noStrike" kern="0" cap="none" spc="0" normalizeH="0" baseline="0" noProof="0" dirty="0">
                <a:ln>
                  <a:noFill/>
                </a:ln>
                <a:solidFill>
                  <a:sysClr val="windowText" lastClr="000000"/>
                </a:solidFill>
                <a:effectLst/>
                <a:uLnTx/>
                <a:uFillTx/>
                <a:latin typeface="Calibri"/>
              </a:rPr>
              <a:t> foreign compliance with U.S. trade agreements</a:t>
            </a: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Ø"/>
              <a:tabLst/>
              <a:defRPr/>
            </a:pPr>
            <a:r>
              <a:rPr kumimoji="0" lang="en-US" sz="3000" b="0" i="0" u="none" strike="noStrike" kern="0" cap="none" spc="0" normalizeH="0" baseline="0" noProof="0" dirty="0">
                <a:ln>
                  <a:noFill/>
                </a:ln>
                <a:solidFill>
                  <a:sysClr val="windowText" lastClr="000000"/>
                </a:solidFill>
                <a:effectLst/>
                <a:uLnTx/>
                <a:uFillTx/>
                <a:latin typeface="Calibri"/>
              </a:rPr>
              <a:t>Bureau of Industry and Security (BIS)</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Administers licensing and civil enforcement functions for dual-use exports</a:t>
            </a:r>
          </a:p>
          <a:p>
            <a:pPr marL="914400" lvl="3" indent="-45720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Investigates whether certain imports harm, or threaten to harm national security (“Section 232”)</a:t>
            </a: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object 2">
            <a:extLst>
              <a:ext uri="{FF2B5EF4-FFF2-40B4-BE49-F238E27FC236}">
                <a16:creationId xmlns:a16="http://schemas.microsoft.com/office/drawing/2014/main" id="{1A30B4DF-0CF5-E740-D557-C59C8A193D60}"/>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3074" name="Picture 2" descr="undefined">
            <a:extLst>
              <a:ext uri="{FF2B5EF4-FFF2-40B4-BE49-F238E27FC236}">
                <a16:creationId xmlns:a16="http://schemas.microsoft.com/office/drawing/2014/main" id="{5CBEBB6F-4748-63AB-F51C-0DB0D0E956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9400" y="38481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723314-6B67-FB44-4578-13B2ED989CFD}"/>
              </a:ext>
            </a:extLst>
          </p:cNvPr>
          <p:cNvSpPr txBox="1">
            <a:spLocks/>
          </p:cNvSpPr>
          <p:nvPr/>
        </p:nvSpPr>
        <p:spPr>
          <a:xfrm>
            <a:off x="1295400" y="1714500"/>
            <a:ext cx="11887200" cy="4351338"/>
          </a:xfrm>
          <a:prstGeom prst="rect">
            <a:avLst/>
          </a:prstGeom>
        </p:spPr>
        <p:txBody>
          <a:bodyPr/>
          <a:lstStyle>
            <a:lvl1pPr marL="228600" indent="-228600" algn="l" defTabSz="914400" rtl="0" eaLnBrk="1" latinLnBrk="0" hangingPunct="1">
              <a:lnSpc>
                <a:spcPct val="90000"/>
              </a:lnSpc>
              <a:spcBef>
                <a:spcPts val="1000"/>
              </a:spcBef>
              <a:buClr>
                <a:srgbClr val="649B00"/>
              </a:buClr>
              <a:buFont typeface="Arial" panose="020B0604020202020204" pitchFamily="34" charset="0"/>
              <a:buChar char="•"/>
              <a:defRPr sz="2800" kern="1200">
                <a:solidFill>
                  <a:srgbClr val="57595A"/>
                </a:solidFill>
                <a:latin typeface="+mj-lt"/>
                <a:ea typeface="+mn-ea"/>
                <a:cs typeface="+mn-cs"/>
              </a:defRPr>
            </a:lvl1pPr>
            <a:lvl2pPr marL="685800" indent="-228600" algn="l" defTabSz="914400" rtl="0" eaLnBrk="1" latinLnBrk="0" hangingPunct="1">
              <a:lnSpc>
                <a:spcPct val="90000"/>
              </a:lnSpc>
              <a:spcBef>
                <a:spcPts val="500"/>
              </a:spcBef>
              <a:buClr>
                <a:srgbClr val="649B00"/>
              </a:buClr>
              <a:buFont typeface="Arial" panose="020B0604020202020204" pitchFamily="34" charset="0"/>
              <a:buChar char="•"/>
              <a:defRPr sz="2400" kern="1200">
                <a:solidFill>
                  <a:srgbClr val="57595A"/>
                </a:solidFill>
                <a:latin typeface="+mj-lt"/>
                <a:ea typeface="+mn-ea"/>
                <a:cs typeface="+mn-cs"/>
              </a:defRPr>
            </a:lvl2pPr>
            <a:lvl3pPr marL="1143000" indent="-228600" algn="l" defTabSz="914400" rtl="0" eaLnBrk="1" latinLnBrk="0" hangingPunct="1">
              <a:lnSpc>
                <a:spcPct val="90000"/>
              </a:lnSpc>
              <a:spcBef>
                <a:spcPts val="500"/>
              </a:spcBef>
              <a:buClr>
                <a:srgbClr val="649B00"/>
              </a:buClr>
              <a:buFont typeface="Arial" panose="020B0604020202020204" pitchFamily="34" charset="0"/>
              <a:buChar char="•"/>
              <a:defRPr sz="2000" kern="1200">
                <a:solidFill>
                  <a:srgbClr val="57595A"/>
                </a:solidFill>
                <a:latin typeface="+mj-lt"/>
                <a:ea typeface="+mn-ea"/>
                <a:cs typeface="+mn-cs"/>
              </a:defRPr>
            </a:lvl3pPr>
            <a:lvl4pPr marL="16002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4pPr>
            <a:lvl5pPr marL="2057400" indent="-228600" algn="l" defTabSz="914400" rtl="0" eaLnBrk="1" latinLnBrk="0" hangingPunct="1">
              <a:lnSpc>
                <a:spcPct val="90000"/>
              </a:lnSpc>
              <a:spcBef>
                <a:spcPts val="500"/>
              </a:spcBef>
              <a:buClr>
                <a:srgbClr val="649B00"/>
              </a:buClr>
              <a:buFont typeface="Arial" panose="020B0604020202020204" pitchFamily="34" charset="0"/>
              <a:buChar char="•"/>
              <a:defRPr sz="1800" kern="1200">
                <a:solidFill>
                  <a:srgbClr val="57595A"/>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defTabSz="914400" eaLnBrk="1" fontAlgn="auto" latinLnBrk="0" hangingPunct="1">
              <a:lnSpc>
                <a:spcPct val="100000"/>
              </a:lnSpc>
              <a:spcBef>
                <a:spcPts val="300"/>
              </a:spcBef>
              <a:spcAft>
                <a:spcPts val="300"/>
              </a:spcAft>
              <a:buClrTx/>
              <a:buSzTx/>
              <a:buNone/>
              <a:tabLst/>
              <a:defRPr/>
            </a:pPr>
            <a:r>
              <a:rPr kumimoji="0" lang="en-US" sz="3000" b="1" i="0" u="none" strike="noStrike" kern="0" cap="none" spc="0" normalizeH="0" baseline="0" noProof="0" dirty="0">
                <a:ln>
                  <a:noFill/>
                </a:ln>
                <a:solidFill>
                  <a:sysClr val="windowText" lastClr="000000"/>
                </a:solidFill>
                <a:effectLst/>
                <a:uLnTx/>
                <a:uFillTx/>
                <a:latin typeface="Calibri"/>
              </a:rPr>
              <a:t>Department of Treasury </a:t>
            </a:r>
            <a:r>
              <a:rPr kumimoji="0" lang="en-US" sz="30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a:t>
            </a:r>
            <a:r>
              <a:rPr kumimoji="0" lang="en-US" sz="3000" b="1"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lang="en-US" sz="3000" kern="0" dirty="0">
                <a:solidFill>
                  <a:sysClr val="windowText" lastClr="000000"/>
                </a:solidFill>
                <a:latin typeface="Calibri"/>
              </a:rPr>
              <a:t>Secretary Janet Yellen</a:t>
            </a:r>
          </a:p>
          <a:p>
            <a:pPr marL="514350" lvl="2" indent="-514350">
              <a:lnSpc>
                <a:spcPct val="100000"/>
              </a:lnSpc>
              <a:spcBef>
                <a:spcPts val="300"/>
              </a:spcBef>
              <a:spcAft>
                <a:spcPts val="300"/>
              </a:spcAft>
              <a:buClrTx/>
              <a:buFont typeface="Wingdings" panose="05000000000000000000" pitchFamily="2" charset="2"/>
              <a:buChar char="§"/>
              <a:defRPr/>
            </a:pPr>
            <a:r>
              <a:rPr lang="en-US" sz="2800" kern="0" dirty="0">
                <a:solidFill>
                  <a:sysClr val="windowText" lastClr="000000"/>
                </a:solidFill>
                <a:latin typeface="Calibri"/>
              </a:rPr>
              <a:t>Trade Policy Functions</a:t>
            </a:r>
          </a:p>
          <a:p>
            <a:pPr marL="971550" lvl="3" indent="-514350">
              <a:lnSpc>
                <a:spcPct val="100000"/>
              </a:lnSpc>
              <a:spcBef>
                <a:spcPts val="300"/>
              </a:spcBef>
              <a:spcAft>
                <a:spcPts val="300"/>
              </a:spcAft>
              <a:buClrTx/>
              <a:buFont typeface="Wingdings" panose="05000000000000000000" pitchFamily="2" charset="2"/>
              <a:buChar char="Ø"/>
              <a:defRPr/>
            </a:pPr>
            <a:r>
              <a:rPr lang="en-US" sz="2600" kern="0" dirty="0">
                <a:solidFill>
                  <a:sysClr val="windowText" lastClr="000000"/>
                </a:solidFill>
                <a:latin typeface="Calibri"/>
              </a:rPr>
              <a:t>Lead agency on international economic matters</a:t>
            </a:r>
          </a:p>
          <a:p>
            <a:pPr marL="971550" lvl="3" indent="-514350">
              <a:lnSpc>
                <a:spcPct val="100000"/>
              </a:lnSpc>
              <a:spcBef>
                <a:spcPts val="300"/>
              </a:spcBef>
              <a:spcAft>
                <a:spcPts val="300"/>
              </a:spcAft>
              <a:buClrTx/>
              <a:buFont typeface="Wingdings" panose="05000000000000000000" pitchFamily="2" charset="2"/>
              <a:buChar char="Ø"/>
              <a:defRPr/>
            </a:pPr>
            <a:r>
              <a:rPr lang="en-US" sz="2600" kern="0" dirty="0">
                <a:solidFill>
                  <a:sysClr val="windowText" lastClr="000000"/>
                </a:solidFill>
                <a:latin typeface="Calibri"/>
              </a:rPr>
              <a:t>U.S. trade agreement negotiations </a:t>
            </a:r>
            <a:r>
              <a:rPr lang="en-US" sz="2600" kern="0" dirty="0">
                <a:solidFill>
                  <a:sysClr val="windowText" lastClr="000000"/>
                </a:solidFill>
                <a:latin typeface="Calibri"/>
                <a:sym typeface="Wingdings" panose="05000000000000000000" pitchFamily="2" charset="2"/>
              </a:rPr>
              <a:t> </a:t>
            </a:r>
            <a:r>
              <a:rPr lang="en-US" sz="2600" kern="0" dirty="0">
                <a:solidFill>
                  <a:sysClr val="windowText" lastClr="000000"/>
                </a:solidFill>
                <a:latin typeface="Calibri"/>
              </a:rPr>
              <a:t>leads on currency provisions, and jointly leads with USTR on financial services. </a:t>
            </a:r>
          </a:p>
          <a:p>
            <a:pPr marL="971550" lvl="3" indent="-514350">
              <a:lnSpc>
                <a:spcPct val="100000"/>
              </a:lnSpc>
              <a:spcBef>
                <a:spcPts val="300"/>
              </a:spcBef>
              <a:spcAft>
                <a:spcPts val="300"/>
              </a:spcAft>
              <a:buClrTx/>
              <a:buFont typeface="Wingdings" panose="05000000000000000000" pitchFamily="2" charset="2"/>
              <a:buChar char="Ø"/>
              <a:defRPr/>
            </a:pPr>
            <a:r>
              <a:rPr lang="en-US" sz="2600" kern="0" dirty="0">
                <a:solidFill>
                  <a:sysClr val="windowText" lastClr="000000"/>
                </a:solidFill>
                <a:latin typeface="Calibri"/>
              </a:rPr>
              <a:t>Heads U.S. participation in the G-20 and G-7 forums, manages the Committee on Foreign Investment in the United States (CFIUS) administers U.S. sanctions via the Office of Foreign Assets Control (OFAC).</a:t>
            </a:r>
            <a:endParaRPr lang="en-US" sz="3000" b="1" kern="0" dirty="0">
              <a:solidFill>
                <a:sysClr val="windowText" lastClr="000000"/>
              </a:solidFill>
              <a:latin typeface="Calibri"/>
            </a:endParaRPr>
          </a:p>
          <a:p>
            <a:pPr marL="0" marR="0" lvl="2" indent="0" defTabSz="914400" eaLnBrk="1" fontAlgn="auto" latinLnBrk="0" hangingPunct="1">
              <a:lnSpc>
                <a:spcPct val="100000"/>
              </a:lnSpc>
              <a:spcBef>
                <a:spcPts val="300"/>
              </a:spcBef>
              <a:spcAft>
                <a:spcPts val="300"/>
              </a:spcAft>
              <a:buClrTx/>
              <a:buSzTx/>
              <a:buNone/>
              <a:tabLst/>
              <a:defRPr/>
            </a:pPr>
            <a:r>
              <a:rPr kumimoji="0" lang="en-US" sz="3000" b="1" i="0" u="none" strike="noStrike" kern="0" cap="none" spc="0" normalizeH="0" baseline="0" noProof="0" dirty="0">
                <a:ln>
                  <a:noFill/>
                </a:ln>
                <a:solidFill>
                  <a:sysClr val="windowText" lastClr="000000"/>
                </a:solidFill>
                <a:effectLst/>
                <a:uLnTx/>
                <a:uFillTx/>
                <a:latin typeface="Calibri"/>
              </a:rPr>
              <a:t>Department of State </a:t>
            </a:r>
            <a:r>
              <a:rPr kumimoji="0" lang="en-US" sz="30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a:t>
            </a:r>
            <a:r>
              <a:rPr kumimoji="0" lang="en-US" sz="3000" b="1"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kumimoji="0" lang="en-US" sz="30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Secretary Antony Blinken</a:t>
            </a:r>
            <a:endParaRPr kumimoji="0" lang="en-US" sz="3000" i="0" u="none" strike="noStrike" kern="0" cap="none" spc="0" normalizeH="0" baseline="0" noProof="0" dirty="0">
              <a:ln>
                <a:noFill/>
              </a:ln>
              <a:solidFill>
                <a:sysClr val="windowText" lastClr="000000"/>
              </a:solidFill>
              <a:effectLst/>
              <a:uLnTx/>
              <a:uFillTx/>
              <a:latin typeface="Calibri"/>
            </a:endParaRPr>
          </a:p>
          <a:p>
            <a:pPr marL="457200" marR="0" lvl="2" indent="-457200" defTabSz="914400" eaLnBrk="1" fontAlgn="auto" latinLnBrk="0" hangingPunct="1">
              <a:lnSpc>
                <a:spcPct val="100000"/>
              </a:lnSpc>
              <a:spcBef>
                <a:spcPts val="300"/>
              </a:spcBef>
              <a:spcAft>
                <a:spcPts val="300"/>
              </a:spcAft>
              <a:buClrTx/>
              <a:buSzTx/>
              <a:buFont typeface="Wingdings" panose="05000000000000000000" pitchFamily="2" charset="2"/>
              <a:buChar char="§"/>
              <a:tabLst/>
              <a:defRPr/>
            </a:pPr>
            <a:r>
              <a:rPr kumimoji="0" lang="en-US" sz="2800" i="0" u="none" strike="noStrike" kern="0" cap="none" spc="0" normalizeH="0" baseline="0" noProof="0" dirty="0">
                <a:ln>
                  <a:noFill/>
                </a:ln>
                <a:solidFill>
                  <a:sysClr val="windowText" lastClr="000000"/>
                </a:solidFill>
                <a:effectLst/>
                <a:uLnTx/>
                <a:uFillTx/>
                <a:latin typeface="Calibri"/>
              </a:rPr>
              <a:t>Trade Policy Functions</a:t>
            </a:r>
            <a:endParaRPr kumimoji="0" lang="en-US" sz="2800" b="1" i="0" u="none" strike="noStrike" kern="0" cap="none" spc="0" normalizeH="0" baseline="0" noProof="0" dirty="0">
              <a:ln>
                <a:noFill/>
              </a:ln>
              <a:solidFill>
                <a:sysClr val="windowText" lastClr="000000"/>
              </a:solidFill>
              <a:effectLst/>
              <a:uLnTx/>
              <a:uFillTx/>
              <a:latin typeface="Calibri"/>
            </a:endParaRPr>
          </a:p>
          <a:p>
            <a:pPr marL="971550" lvl="3" indent="-514350">
              <a:lnSpc>
                <a:spcPct val="100000"/>
              </a:lnSpc>
              <a:spcBef>
                <a:spcPts val="300"/>
              </a:spcBef>
              <a:spcAft>
                <a:spcPts val="300"/>
              </a:spcAft>
              <a:buClrTx/>
              <a:buFont typeface="Wingdings" panose="05000000000000000000" pitchFamily="2" charset="2"/>
              <a:buChar char="Ø"/>
              <a:defRPr/>
            </a:pPr>
            <a:r>
              <a:rPr lang="en-US" sz="2600" kern="0" dirty="0">
                <a:solidFill>
                  <a:sysClr val="windowText" lastClr="000000"/>
                </a:solidFill>
                <a:latin typeface="Calibri"/>
              </a:rPr>
              <a:t>O</a:t>
            </a:r>
            <a:r>
              <a:rPr kumimoji="0" lang="en-US" sz="2600" i="0" u="none" strike="noStrike" kern="0" cap="none" spc="0" normalizeH="0" baseline="0" noProof="0" dirty="0" err="1">
                <a:ln>
                  <a:noFill/>
                </a:ln>
                <a:solidFill>
                  <a:sysClr val="windowText" lastClr="000000"/>
                </a:solidFill>
                <a:effectLst/>
                <a:uLnTx/>
                <a:uFillTx/>
                <a:latin typeface="Calibri"/>
              </a:rPr>
              <a:t>versees</a:t>
            </a:r>
            <a:r>
              <a:rPr kumimoji="0" lang="en-US" sz="2600" i="0" u="none" strike="noStrike" kern="0" cap="none" spc="0" normalizeH="0" baseline="0" noProof="0" dirty="0">
                <a:ln>
                  <a:noFill/>
                </a:ln>
                <a:solidFill>
                  <a:sysClr val="windowText" lastClr="000000"/>
                </a:solidFill>
                <a:effectLst/>
                <a:uLnTx/>
                <a:uFillTx/>
                <a:latin typeface="Calibri"/>
              </a:rPr>
              <a:t> U.S. trade and economic relationships through its bureaus and embassies to advance U.S. trade policy.</a:t>
            </a:r>
          </a:p>
          <a:p>
            <a:pPr marL="971550" lvl="3" indent="-514350">
              <a:lnSpc>
                <a:spcPct val="100000"/>
              </a:lnSpc>
              <a:spcBef>
                <a:spcPts val="300"/>
              </a:spcBef>
              <a:spcAft>
                <a:spcPts val="300"/>
              </a:spcAft>
              <a:buClrTx/>
              <a:buFont typeface="Wingdings" panose="05000000000000000000" pitchFamily="2" charset="2"/>
              <a:buChar char="Ø"/>
              <a:defRPr/>
            </a:pPr>
            <a:r>
              <a:rPr lang="en-US" sz="2600" kern="0" dirty="0">
                <a:solidFill>
                  <a:sysClr val="windowText" lastClr="000000"/>
                </a:solidFill>
                <a:latin typeface="Calibri"/>
              </a:rPr>
              <a:t>S</a:t>
            </a:r>
            <a:r>
              <a:rPr kumimoji="0" lang="en-US" sz="2600" i="0" u="none" strike="noStrike" kern="0" cap="none" spc="0" normalizeH="0" baseline="0" noProof="0" dirty="0" err="1">
                <a:ln>
                  <a:noFill/>
                </a:ln>
                <a:solidFill>
                  <a:sysClr val="windowText" lastClr="000000"/>
                </a:solidFill>
                <a:effectLst/>
                <a:uLnTx/>
                <a:uFillTx/>
                <a:latin typeface="Calibri"/>
              </a:rPr>
              <a:t>upports</a:t>
            </a:r>
            <a:r>
              <a:rPr kumimoji="0" lang="en-US" sz="2600" i="0" u="none" strike="noStrike" kern="0" cap="none" spc="0" normalizeH="0" baseline="0" noProof="0" dirty="0">
                <a:ln>
                  <a:noFill/>
                </a:ln>
                <a:solidFill>
                  <a:sysClr val="windowText" lastClr="000000"/>
                </a:solidFill>
                <a:effectLst/>
                <a:uLnTx/>
                <a:uFillTx/>
                <a:latin typeface="Calibri"/>
              </a:rPr>
              <a:t> U.S. trade agreement negotiations and enforcement, co-leads with USTR the U.S. bilateral investment treaty program, advocates for U.S. business interests abroad, and licenses U.S. munitions exports, among other things.</a:t>
            </a:r>
          </a:p>
          <a:p>
            <a:pPr marL="971550" lvl="3" indent="-514350">
              <a:lnSpc>
                <a:spcPct val="100000"/>
              </a:lnSpc>
              <a:spcBef>
                <a:spcPts val="300"/>
              </a:spcBef>
              <a:spcAft>
                <a:spcPts val="300"/>
              </a:spcAft>
              <a:buClrTx/>
              <a:buFont typeface="Wingdings" panose="05000000000000000000" pitchFamily="2" charset="2"/>
              <a:buChar char="Ø"/>
              <a:defRPr/>
            </a:pPr>
            <a:r>
              <a:rPr kumimoji="0" lang="en-US" sz="2600" i="0" u="none" strike="noStrike" kern="0" cap="none" spc="0" normalizeH="0" baseline="0" noProof="0" dirty="0">
                <a:ln>
                  <a:noFill/>
                </a:ln>
                <a:solidFill>
                  <a:sysClr val="windowText" lastClr="000000"/>
                </a:solidFill>
                <a:effectLst/>
                <a:uLnTx/>
                <a:uFillTx/>
                <a:latin typeface="Calibri"/>
              </a:rPr>
              <a:t>Annual reports </a:t>
            </a:r>
            <a:r>
              <a:rPr kumimoji="0" lang="en-US" sz="2600" i="0" u="none" strike="noStrike" kern="0" cap="none" spc="0" normalizeH="0" baseline="0" noProof="0" dirty="0">
                <a:ln>
                  <a:noFill/>
                </a:ln>
                <a:solidFill>
                  <a:sysClr val="windowText" lastClr="000000"/>
                </a:solidFill>
                <a:effectLst/>
                <a:uLnTx/>
                <a:uFillTx/>
                <a:latin typeface="Calibri"/>
                <a:sym typeface="Wingdings" panose="05000000000000000000" pitchFamily="2" charset="2"/>
              </a:rPr>
              <a:t> </a:t>
            </a:r>
            <a:r>
              <a:rPr kumimoji="0" lang="en-US" sz="2600" i="0" u="none" strike="noStrike" kern="0" cap="none" spc="0" normalizeH="0" baseline="0" noProof="0" dirty="0">
                <a:ln>
                  <a:noFill/>
                </a:ln>
                <a:solidFill>
                  <a:sysClr val="windowText" lastClr="000000"/>
                </a:solidFill>
                <a:effectLst/>
                <a:uLnTx/>
                <a:uFillTx/>
                <a:latin typeface="Calibri"/>
              </a:rPr>
              <a:t>Trafficking in Persons Report (TIP), International Religious Freedom Report, Country Reports on Human Rights Practices</a:t>
            </a:r>
          </a:p>
          <a:p>
            <a:pPr marL="971550" lvl="3" indent="-514350">
              <a:lnSpc>
                <a:spcPct val="100000"/>
              </a:lnSpc>
              <a:spcBef>
                <a:spcPts val="300"/>
              </a:spcBef>
              <a:spcAft>
                <a:spcPts val="300"/>
              </a:spcAft>
              <a:buClrTx/>
              <a:buFont typeface="Wingdings" panose="05000000000000000000" pitchFamily="2" charset="2"/>
              <a:buChar char="Ø"/>
              <a:defRPr/>
            </a:pPr>
            <a:endParaRPr kumimoji="0" lang="en-US" sz="2600" i="0" u="none" strike="noStrike" kern="0" cap="none" spc="0" normalizeH="0" baseline="0" noProof="0" dirty="0">
              <a:ln>
                <a:noFill/>
              </a:ln>
              <a:solidFill>
                <a:sysClr val="windowText" lastClr="000000"/>
              </a:solidFill>
              <a:effectLst/>
              <a:uLnTx/>
              <a:uFillTx/>
              <a:latin typeface="Calibri"/>
            </a:endParaRPr>
          </a:p>
        </p:txBody>
      </p:sp>
      <p:sp>
        <p:nvSpPr>
          <p:cNvPr id="6" name="TextBox 5">
            <a:extLst>
              <a:ext uri="{FF2B5EF4-FFF2-40B4-BE49-F238E27FC236}">
                <a16:creationId xmlns:a16="http://schemas.microsoft.com/office/drawing/2014/main" id="{32613CD5-4148-DF10-5344-6799406A54FD}"/>
              </a:ext>
            </a:extLst>
          </p:cNvPr>
          <p:cNvSpPr txBox="1"/>
          <p:nvPr/>
        </p:nvSpPr>
        <p:spPr>
          <a:xfrm>
            <a:off x="381000" y="342900"/>
            <a:ext cx="11506200" cy="707886"/>
          </a:xfrm>
          <a:prstGeom prst="rect">
            <a:avLst/>
          </a:prstGeom>
          <a:noFill/>
        </p:spPr>
        <p:txBody>
          <a:bodyPr wrap="square" rtlCol="0">
            <a:spAutoFit/>
          </a:bodyPr>
          <a:lstStyle/>
          <a:p>
            <a:r>
              <a:rPr lang="en-US" sz="4000" dirty="0">
                <a:latin typeface="Franklin Gothic Demi" panose="020B0703020102020204" pitchFamily="34" charset="0"/>
              </a:rPr>
              <a:t>Trade Policy in the Executive Branch and Beyond</a:t>
            </a:r>
          </a:p>
        </p:txBody>
      </p:sp>
      <p:sp>
        <p:nvSpPr>
          <p:cNvPr id="7" name="object 2">
            <a:extLst>
              <a:ext uri="{FF2B5EF4-FFF2-40B4-BE49-F238E27FC236}">
                <a16:creationId xmlns:a16="http://schemas.microsoft.com/office/drawing/2014/main" id="{1A30B4DF-0CF5-E740-D557-C59C8A193D60}"/>
              </a:ext>
            </a:extLst>
          </p:cNvPr>
          <p:cNvSpPr txBox="1">
            <a:spLocks noGrp="1"/>
          </p:cNvSpPr>
          <p:nvPr>
            <p:ph type="ftr" sz="quarter" idx="5"/>
          </p:nvPr>
        </p:nvSpPr>
        <p:spPr>
          <a:xfrm>
            <a:off x="580493" y="9447553"/>
            <a:ext cx="5279390" cy="544195"/>
          </a:xfrm>
          <a:prstGeom prst="rect">
            <a:avLst/>
          </a:prstGeom>
        </p:spPr>
        <p:txBody>
          <a:bodyPr vert="horz" wrap="square" lIns="0" tIns="38735" rIns="0" bIns="0" rtlCol="0">
            <a:spAutoFit/>
          </a:bodyPr>
          <a:lstStyle/>
          <a:p>
            <a:pPr marL="12700">
              <a:lnSpc>
                <a:spcPct val="100000"/>
              </a:lnSpc>
              <a:spcBef>
                <a:spcPts val="305"/>
              </a:spcBef>
            </a:pPr>
            <a:r>
              <a:rPr spc="-380" dirty="0"/>
              <a:t>G.TEC</a:t>
            </a:r>
            <a:r>
              <a:rPr spc="-210" dirty="0"/>
              <a:t> </a:t>
            </a:r>
            <a:r>
              <a:rPr spc="-325" dirty="0"/>
              <a:t>July</a:t>
            </a:r>
            <a:r>
              <a:rPr spc="-210" dirty="0"/>
              <a:t> </a:t>
            </a:r>
            <a:r>
              <a:rPr spc="-225" dirty="0"/>
              <a:t>31-</a:t>
            </a:r>
            <a:r>
              <a:rPr spc="-185" dirty="0"/>
              <a:t>August</a:t>
            </a:r>
            <a:r>
              <a:rPr spc="-210" dirty="0"/>
              <a:t> </a:t>
            </a:r>
            <a:r>
              <a:rPr spc="-225" dirty="0"/>
              <a:t>1,</a:t>
            </a:r>
            <a:r>
              <a:rPr spc="-210" dirty="0"/>
              <a:t> </a:t>
            </a:r>
            <a:r>
              <a:rPr spc="-325" dirty="0"/>
              <a:t>2023</a:t>
            </a:r>
          </a:p>
        </p:txBody>
      </p:sp>
      <p:pic>
        <p:nvPicPr>
          <p:cNvPr id="5122" name="Picture 2" descr="undefined">
            <a:extLst>
              <a:ext uri="{FF2B5EF4-FFF2-40B4-BE49-F238E27FC236}">
                <a16:creationId xmlns:a16="http://schemas.microsoft.com/office/drawing/2014/main" id="{EF5F3651-1E3F-E36F-A5F8-2468D7E8F9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4080" y="2225040"/>
            <a:ext cx="2560320" cy="25603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ndefined">
            <a:extLst>
              <a:ext uri="{FF2B5EF4-FFF2-40B4-BE49-F238E27FC236}">
                <a16:creationId xmlns:a16="http://schemas.microsoft.com/office/drawing/2014/main" id="{1FDCF105-C5E0-BAA3-FC93-4AD66F5827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4080" y="6240780"/>
            <a:ext cx="256032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025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C7280871900E46863CF69185A809F1" ma:contentTypeVersion="17" ma:contentTypeDescription="Create a new document." ma:contentTypeScope="" ma:versionID="7c9e4f582167646e62327b61cb2c21a6">
  <xsd:schema xmlns:xsd="http://www.w3.org/2001/XMLSchema" xmlns:xs="http://www.w3.org/2001/XMLSchema" xmlns:p="http://schemas.microsoft.com/office/2006/metadata/properties" xmlns:ns2="cfdd7eab-d955-48cd-bb2e-845b71b8db27" xmlns:ns3="1a74805c-afbb-4e0c-945c-023b4a05e1e7" targetNamespace="http://schemas.microsoft.com/office/2006/metadata/properties" ma:root="true" ma:fieldsID="80f48c8f2c60f9f2fa8376c39e83523d" ns2:_="" ns3:_="">
    <xsd:import namespace="cfdd7eab-d955-48cd-bb2e-845b71b8db27"/>
    <xsd:import namespace="1a74805c-afbb-4e0c-945c-023b4a05e1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d7eab-d955-48cd-bb2e-845b71b8db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197a64-234f-49c2-944a-b413c8dd63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74805c-afbb-4e0c-945c-023b4a05e1e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0af1e0a-f789-4f4b-9e18-cb01279192a6}" ma:internalName="TaxCatchAll" ma:showField="CatchAllData" ma:web="1a74805c-afbb-4e0c-945c-023b4a05e1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dd7eab-d955-48cd-bb2e-845b71b8db27">
      <Terms xmlns="http://schemas.microsoft.com/office/infopath/2007/PartnerControls"/>
    </lcf76f155ced4ddcb4097134ff3c332f>
    <TaxCatchAll xmlns="1a74805c-afbb-4e0c-945c-023b4a05e1e7" xsi:nil="true"/>
  </documentManagement>
</p:properties>
</file>

<file path=customXml/itemProps1.xml><?xml version="1.0" encoding="utf-8"?>
<ds:datastoreItem xmlns:ds="http://schemas.openxmlformats.org/officeDocument/2006/customXml" ds:itemID="{19AC26ED-5A72-4274-92B3-D894DFFEEB40}"/>
</file>

<file path=customXml/itemProps2.xml><?xml version="1.0" encoding="utf-8"?>
<ds:datastoreItem xmlns:ds="http://schemas.openxmlformats.org/officeDocument/2006/customXml" ds:itemID="{4D0074EA-DE1D-4AC0-ABF9-E5C8A96E19AE}"/>
</file>

<file path=customXml/itemProps3.xml><?xml version="1.0" encoding="utf-8"?>
<ds:datastoreItem xmlns:ds="http://schemas.openxmlformats.org/officeDocument/2006/customXml" ds:itemID="{4A779D5A-722C-4B6F-9993-29E29340C199}"/>
</file>

<file path=docProps/app.xml><?xml version="1.0" encoding="utf-8"?>
<Properties xmlns="http://schemas.openxmlformats.org/officeDocument/2006/extended-properties" xmlns:vt="http://schemas.openxmlformats.org/officeDocument/2006/docPropsVTypes">
  <Template/>
  <TotalTime>5064</TotalTime>
  <Words>3554</Words>
  <Application>Microsoft Office PowerPoint</Application>
  <PresentationFormat>Custom</PresentationFormat>
  <Paragraphs>369</Paragraphs>
  <Slides>30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Courier New</vt:lpstr>
      <vt:lpstr>Franklin Gothic Demi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G.TEC 2023 - Session PowerPoint Template</dc:title>
  <dc:creator>Jennifer Yolanda</dc:creator>
  <cp:keywords>DAFFM4gOwaQ,BABEIVoYBa8</cp:keywords>
  <cp:lastModifiedBy>Jennifer Okosun</cp:lastModifiedBy>
  <cp:revision>16</cp:revision>
  <dcterms:created xsi:type="dcterms:W3CDTF">2023-05-09T14:32:13Z</dcterms:created>
  <dcterms:modified xsi:type="dcterms:W3CDTF">2023-07-30T21:37:54Z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2023-05-09T00:00:00Z</vt:filetime>
  </property>
  <property fmtid="{D5CDD505-2E9C-101B-9397-08002B2CF9AE}" pid="3" name="Creator">
    <vt:lpwstr>Canva</vt:lpwstr>
  </property>
  <property fmtid="{D5CDD505-2E9C-101B-9397-08002B2CF9AE}" pid="4" name="LastSaved">
    <vt:filetime>2023-05-09T00:00:00Z</vt:filetime>
  </property>
  <property fmtid="{D5CDD505-2E9C-101B-9397-08002B2CF9AE}" pid="5" name="Producer">
    <vt:lpwstr>Canva</vt:lpwstr>
  </property>
  <property fmtid="{D5CDD505-2E9C-101B-9397-08002B2CF9AE}" pid="6" name="ContentTypeId">
    <vt:lpwstr>0x010100F5C7280871900E46863CF69185A809F1</vt:lpwstr>
  </property>
</Properties>
</file>