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7" r:id="rId31"/>
    <p:sldId id="298" r:id="rId32"/>
    <p:sldId id="285" r:id="rId33"/>
    <p:sldId id="286" r:id="rId34"/>
    <p:sldId id="287" r:id="rId35"/>
    <p:sldId id="288" r:id="rId36"/>
    <p:sldId id="289" r:id="rId37"/>
    <p:sldId id="290" r:id="rId38"/>
    <p:sldId id="294" r:id="rId39"/>
    <p:sldId id="296" r:id="rId40"/>
    <p:sldId id="291" r:id="rId41"/>
    <p:sldId id="292"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64EC-B6F7-BE3B-D0B1-3AE82F361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126DD1-E47F-89ED-BFB9-E6279BE27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AF535F-BEB7-EAEB-A5C7-1ED210C407A3}"/>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5" name="Footer Placeholder 4">
            <a:extLst>
              <a:ext uri="{FF2B5EF4-FFF2-40B4-BE49-F238E27FC236}">
                <a16:creationId xmlns:a16="http://schemas.microsoft.com/office/drawing/2014/main" id="{3047D615-1FEF-F816-24F5-A56D921E8A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D4D541-64EF-B16E-76EB-33B2BE5054D3}"/>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322970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300A-29F7-BC43-869D-A84A5F0EA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C1DFDC-590C-E987-594F-2F030696C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85583-6926-6573-B7B4-821CFE8FC0AF}"/>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5" name="Footer Placeholder 4">
            <a:extLst>
              <a:ext uri="{FF2B5EF4-FFF2-40B4-BE49-F238E27FC236}">
                <a16:creationId xmlns:a16="http://schemas.microsoft.com/office/drawing/2014/main" id="{B68FF16D-30E9-EB96-7AD3-36C1956AD6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26C779-7DCA-E0B5-9DC2-2B9CB038185C}"/>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236423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48A8F-D9A0-570C-DC89-34CB057EDC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4E5717-C302-FD5F-AEA9-13B18828B3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C63EC-D32C-EFA8-5073-06E2FDC85C34}"/>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5" name="Footer Placeholder 4">
            <a:extLst>
              <a:ext uri="{FF2B5EF4-FFF2-40B4-BE49-F238E27FC236}">
                <a16:creationId xmlns:a16="http://schemas.microsoft.com/office/drawing/2014/main" id="{F4BAF04A-B051-E68B-AF28-4E7A7C8CD8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962CFC-44C5-1EA3-C876-BBA96FBE5A77}"/>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351034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8A45-2F9B-8C24-2424-9B4FA0B8E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5114A-480D-36EE-E3D4-BA6C5E626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7806D-5C3D-2738-C1AF-F4F2DC2B8B4A}"/>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5" name="Footer Placeholder 4">
            <a:extLst>
              <a:ext uri="{FF2B5EF4-FFF2-40B4-BE49-F238E27FC236}">
                <a16:creationId xmlns:a16="http://schemas.microsoft.com/office/drawing/2014/main" id="{27489EC8-0FDC-4232-A781-ABB3287444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A47DC1-49FE-2B2A-F978-746776B90E29}"/>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363506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7975-FA19-8309-F579-DBB0B622BE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166538-9568-C34E-49EB-65C4C61A5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F0838-DDB0-CA09-74D6-998CECEF39A8}"/>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5" name="Footer Placeholder 4">
            <a:extLst>
              <a:ext uri="{FF2B5EF4-FFF2-40B4-BE49-F238E27FC236}">
                <a16:creationId xmlns:a16="http://schemas.microsoft.com/office/drawing/2014/main" id="{29DC6F3C-9375-1FE7-39C6-729A21782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A1FD08-1E95-1DED-B470-BAE60B612536}"/>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127076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6F45-8FCD-74B7-DEE9-F14D332AC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4CD0B-0E98-4AF3-BA44-4738FC4F9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AC552D-3125-71CC-9162-5E6F8CBF8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D60C0-020E-7B61-3CEB-39195FC79FC9}"/>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6" name="Footer Placeholder 5">
            <a:extLst>
              <a:ext uri="{FF2B5EF4-FFF2-40B4-BE49-F238E27FC236}">
                <a16:creationId xmlns:a16="http://schemas.microsoft.com/office/drawing/2014/main" id="{90A9E7A2-6CA0-9ACE-1CCA-493D913084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949908-B29E-4E94-BE5D-6F98B85E15DD}"/>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111197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B1AE-5E07-4529-D109-F9EADB574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53BAC3-1697-98BB-579D-E483E7598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ED158-367B-3E3C-C9B1-BB3BCB12E2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77A72C-79A0-B910-9DD0-7B43CD676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86102-B632-5A82-DDBF-3A4AF674D5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28417-68A9-F58C-586C-62951F109777}"/>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8" name="Footer Placeholder 7">
            <a:extLst>
              <a:ext uri="{FF2B5EF4-FFF2-40B4-BE49-F238E27FC236}">
                <a16:creationId xmlns:a16="http://schemas.microsoft.com/office/drawing/2014/main" id="{DE54F205-BBBA-9C85-7008-B299CE496A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CD2109-B0BF-C2F5-5667-FDD1E0112D04}"/>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70884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1D54-FCF1-8A0C-2AC8-5486BB0D78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BFBDB2-D95A-3557-C7B0-4D7BCFD3D458}"/>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4" name="Footer Placeholder 3">
            <a:extLst>
              <a:ext uri="{FF2B5EF4-FFF2-40B4-BE49-F238E27FC236}">
                <a16:creationId xmlns:a16="http://schemas.microsoft.com/office/drawing/2014/main" id="{2005102C-9B13-6E1E-3443-0E991555B7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FEE3B0-271B-80F7-799C-6B4900AC574C}"/>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211011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3145F-7EFA-FA2B-0570-B57F400697B8}"/>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3" name="Footer Placeholder 2">
            <a:extLst>
              <a:ext uri="{FF2B5EF4-FFF2-40B4-BE49-F238E27FC236}">
                <a16:creationId xmlns:a16="http://schemas.microsoft.com/office/drawing/2014/main" id="{68EE32E2-4BBC-E2DE-412B-10BC7AA6FA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689C20-FA14-2474-F06F-72C2CE692A4B}"/>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266047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1350-5A7D-D505-1434-703A0199C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F28275-9C58-F553-FD43-67678F7CC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28656C-9310-AC0B-2E62-B1F7D467F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CD8A4-3531-4A14-EA67-EDE78907BDE3}"/>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6" name="Footer Placeholder 5">
            <a:extLst>
              <a:ext uri="{FF2B5EF4-FFF2-40B4-BE49-F238E27FC236}">
                <a16:creationId xmlns:a16="http://schemas.microsoft.com/office/drawing/2014/main" id="{7391FFA0-02B7-2AC9-FA9C-B93A59D779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49DB86-0470-1EF6-660B-34E10D296704}"/>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92109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C209-7C27-D3D2-11E1-5734C467D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50ADF5-8E0B-A931-A282-F3866D789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7AB267-CAA0-EA11-780B-75A416BA0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8020F-12D3-253E-3F34-AE2AB8BEB5BC}"/>
              </a:ext>
            </a:extLst>
          </p:cNvPr>
          <p:cNvSpPr>
            <a:spLocks noGrp="1"/>
          </p:cNvSpPr>
          <p:nvPr>
            <p:ph type="dt" sz="half" idx="10"/>
          </p:nvPr>
        </p:nvSpPr>
        <p:spPr/>
        <p:txBody>
          <a:bodyPr/>
          <a:lstStyle/>
          <a:p>
            <a:fld id="{6B50EA5D-2DC3-4DE0-8694-61FF0B957E8B}" type="datetimeFigureOut">
              <a:rPr lang="en-US" smtClean="0"/>
              <a:t>7/31/2022</a:t>
            </a:fld>
            <a:endParaRPr lang="en-US" dirty="0"/>
          </a:p>
        </p:txBody>
      </p:sp>
      <p:sp>
        <p:nvSpPr>
          <p:cNvPr id="6" name="Footer Placeholder 5">
            <a:extLst>
              <a:ext uri="{FF2B5EF4-FFF2-40B4-BE49-F238E27FC236}">
                <a16:creationId xmlns:a16="http://schemas.microsoft.com/office/drawing/2014/main" id="{2FF4E66C-5184-C347-D2F8-CCEF2AF94A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9CD3F4-181D-C049-9D02-0810727EE730}"/>
              </a:ext>
            </a:extLst>
          </p:cNvPr>
          <p:cNvSpPr>
            <a:spLocks noGrp="1"/>
          </p:cNvSpPr>
          <p:nvPr>
            <p:ph type="sldNum" sz="quarter" idx="12"/>
          </p:nvPr>
        </p:nvSpPr>
        <p:spPr/>
        <p:txBody>
          <a:bodyPr/>
          <a:lstStyle/>
          <a:p>
            <a:fld id="{82A459A3-7D7C-453D-8898-74116D0D3AC6}" type="slidenum">
              <a:rPr lang="en-US" smtClean="0"/>
              <a:t>‹#›</a:t>
            </a:fld>
            <a:endParaRPr lang="en-US" dirty="0"/>
          </a:p>
        </p:txBody>
      </p:sp>
    </p:spTree>
    <p:extLst>
      <p:ext uri="{BB962C8B-B14F-4D97-AF65-F5344CB8AC3E}">
        <p14:creationId xmlns:p14="http://schemas.microsoft.com/office/powerpoint/2010/main" val="238261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8A2FE-DF54-A82E-400A-357DB13DE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D43C4-A28E-E671-EC87-A873365B3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E90B4-8FE6-4678-C39E-3AEDD5FD7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0EA5D-2DC3-4DE0-8694-61FF0B957E8B}" type="datetimeFigureOut">
              <a:rPr lang="en-US" smtClean="0"/>
              <a:t>7/31/2022</a:t>
            </a:fld>
            <a:endParaRPr lang="en-US" dirty="0"/>
          </a:p>
        </p:txBody>
      </p:sp>
      <p:sp>
        <p:nvSpPr>
          <p:cNvPr id="5" name="Footer Placeholder 4">
            <a:extLst>
              <a:ext uri="{FF2B5EF4-FFF2-40B4-BE49-F238E27FC236}">
                <a16:creationId xmlns:a16="http://schemas.microsoft.com/office/drawing/2014/main" id="{CFEAE468-2396-04A8-8E79-96615CB51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64CE7B-601E-3E5B-F47E-A1B03B81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59A3-7D7C-453D-8898-74116D0D3AC6}" type="slidenum">
              <a:rPr lang="en-US" smtClean="0"/>
              <a:t>‹#›</a:t>
            </a:fld>
            <a:endParaRPr lang="en-US" dirty="0"/>
          </a:p>
        </p:txBody>
      </p:sp>
    </p:spTree>
    <p:extLst>
      <p:ext uri="{BB962C8B-B14F-4D97-AF65-F5344CB8AC3E}">
        <p14:creationId xmlns:p14="http://schemas.microsoft.com/office/powerpoint/2010/main" val="3253340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 city&#10;&#10;Description automatically generated">
            <a:extLst>
              <a:ext uri="{FF2B5EF4-FFF2-40B4-BE49-F238E27FC236}">
                <a16:creationId xmlns:a16="http://schemas.microsoft.com/office/drawing/2014/main" id="{EACDED4E-9566-46EC-2248-9457D2EA1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E94A5F2-1551-025C-C82A-1F673754ED17}"/>
              </a:ext>
            </a:extLst>
          </p:cNvPr>
          <p:cNvSpPr txBox="1"/>
          <p:nvPr/>
        </p:nvSpPr>
        <p:spPr>
          <a:xfrm>
            <a:off x="4251844" y="5662321"/>
            <a:ext cx="7762875" cy="954107"/>
          </a:xfrm>
          <a:prstGeom prst="rect">
            <a:avLst/>
          </a:prstGeom>
          <a:noFill/>
        </p:spPr>
        <p:txBody>
          <a:bodyPr wrap="square" rtlCol="0">
            <a:spAutoFit/>
          </a:bodyPr>
          <a:lstStyle/>
          <a:p>
            <a:pPr algn="r"/>
            <a:r>
              <a:rPr lang="en-US" sz="2800" dirty="0"/>
              <a:t>Proposed Regulations &amp; Initiatives– </a:t>
            </a:r>
            <a:br>
              <a:rPr lang="en-US" sz="2800" dirty="0"/>
            </a:br>
            <a:r>
              <a:rPr lang="en-US" sz="2800" dirty="0"/>
              <a:t>Changing the World of the Broker and Importer</a:t>
            </a:r>
          </a:p>
        </p:txBody>
      </p:sp>
      <p:sp>
        <p:nvSpPr>
          <p:cNvPr id="7" name="TextBox 6">
            <a:extLst>
              <a:ext uri="{FF2B5EF4-FFF2-40B4-BE49-F238E27FC236}">
                <a16:creationId xmlns:a16="http://schemas.microsoft.com/office/drawing/2014/main" id="{A25DD548-91C8-7B3F-7BDA-518CA96631EE}"/>
              </a:ext>
            </a:extLst>
          </p:cNvPr>
          <p:cNvSpPr txBox="1"/>
          <p:nvPr/>
        </p:nvSpPr>
        <p:spPr>
          <a:xfrm>
            <a:off x="5374432" y="3629608"/>
            <a:ext cx="6817568" cy="1569660"/>
          </a:xfrm>
          <a:prstGeom prst="rect">
            <a:avLst/>
          </a:prstGeom>
          <a:noFill/>
        </p:spPr>
        <p:txBody>
          <a:bodyPr wrap="square" rtlCol="0">
            <a:spAutoFit/>
          </a:bodyPr>
          <a:lstStyle/>
          <a:p>
            <a:r>
              <a:rPr lang="en-US" sz="2400" dirty="0"/>
              <a:t>Amy Magnus, </a:t>
            </a:r>
            <a:r>
              <a:rPr lang="en-US" sz="2400" i="1" dirty="0"/>
              <a:t>Director Customs Affairs &amp; Compliance </a:t>
            </a:r>
            <a:endParaRPr lang="en-US" sz="2400" dirty="0"/>
          </a:p>
          <a:p>
            <a:r>
              <a:rPr lang="en-US" sz="2400" dirty="0"/>
              <a:t>A.N. Deringer, Inc.</a:t>
            </a:r>
          </a:p>
          <a:p>
            <a:r>
              <a:rPr lang="en-US" sz="2400" dirty="0"/>
              <a:t>Lenny Feldman, </a:t>
            </a:r>
            <a:r>
              <a:rPr lang="en-US" sz="2400" i="1" dirty="0"/>
              <a:t>Senior Partner</a:t>
            </a:r>
            <a:r>
              <a:rPr lang="en-US" sz="2400" dirty="0"/>
              <a:t>, Sandler, Travis &amp; Rosenberg, P.A.</a:t>
            </a:r>
          </a:p>
        </p:txBody>
      </p:sp>
      <p:pic>
        <p:nvPicPr>
          <p:cNvPr id="3" name="Picture 2" descr="A picture containing logo&#10;&#10;Description automatically generated">
            <a:extLst>
              <a:ext uri="{FF2B5EF4-FFF2-40B4-BE49-F238E27FC236}">
                <a16:creationId xmlns:a16="http://schemas.microsoft.com/office/drawing/2014/main" id="{366370F0-B60B-55D7-413D-78F2677A79FC}"/>
              </a:ext>
            </a:extLst>
          </p:cNvPr>
          <p:cNvPicPr>
            <a:picLocks noChangeAspect="1"/>
          </p:cNvPicPr>
          <p:nvPr/>
        </p:nvPicPr>
        <p:blipFill rotWithShape="1">
          <a:blip r:embed="rId3">
            <a:extLst>
              <a:ext uri="{28A0092B-C50C-407E-A947-70E740481C1C}">
                <a14:useLocalDpi xmlns:a14="http://schemas.microsoft.com/office/drawing/2010/main" val="0"/>
              </a:ext>
            </a:extLst>
          </a:blip>
          <a:srcRect l="3424" t="52925" r="9773" b="32109"/>
          <a:stretch/>
        </p:blipFill>
        <p:spPr>
          <a:xfrm>
            <a:off x="0" y="6200030"/>
            <a:ext cx="3816221" cy="657970"/>
          </a:xfrm>
          <a:prstGeom prst="rect">
            <a:avLst/>
          </a:prstGeom>
        </p:spPr>
      </p:pic>
    </p:spTree>
    <p:extLst>
      <p:ext uri="{BB962C8B-B14F-4D97-AF65-F5344CB8AC3E}">
        <p14:creationId xmlns:p14="http://schemas.microsoft.com/office/powerpoint/2010/main" val="254760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37-7F97-D479-9A57-945317243B55}"/>
              </a:ext>
            </a:extLst>
          </p:cNvPr>
          <p:cNvSpPr>
            <a:spLocks noGrp="1"/>
          </p:cNvSpPr>
          <p:nvPr>
            <p:ph type="title"/>
          </p:nvPr>
        </p:nvSpPr>
        <p:spPr>
          <a:xfrm>
            <a:off x="838200" y="1803400"/>
            <a:ext cx="10515600" cy="1325563"/>
          </a:xfrm>
        </p:spPr>
        <p:txBody>
          <a:bodyPr>
            <a:normAutofit/>
          </a:bodyPr>
          <a:lstStyle/>
          <a:p>
            <a:r>
              <a:rPr lang="en-US" b="1" dirty="0">
                <a:solidFill>
                  <a:srgbClr val="002060"/>
                </a:solidFill>
                <a:latin typeface="+mn-lt"/>
                <a:cs typeface="Calibri" panose="020F0502020204030204" pitchFamily="34" charset="0"/>
              </a:rPr>
              <a:t>Continuing Education</a:t>
            </a:r>
          </a:p>
        </p:txBody>
      </p:sp>
      <p:pic>
        <p:nvPicPr>
          <p:cNvPr id="1026" name="Picture 2" descr="Free Education Clip Art Pictures - Clipartix">
            <a:extLst>
              <a:ext uri="{FF2B5EF4-FFF2-40B4-BE49-F238E27FC236}">
                <a16:creationId xmlns:a16="http://schemas.microsoft.com/office/drawing/2014/main" id="{CE7C2A56-A62A-E12E-A151-834671F1A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3219133"/>
            <a:ext cx="2857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5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75"/>
            <a:ext cx="10515600" cy="1597025"/>
          </a:xfrm>
        </p:spPr>
        <p:txBody>
          <a:bodyPr>
            <a:normAutofit fontScale="90000"/>
          </a:bodyPr>
          <a:lstStyle/>
          <a:p>
            <a:r>
              <a:rPr lang="en-US" sz="4900" b="1" dirty="0">
                <a:solidFill>
                  <a:srgbClr val="002060"/>
                </a:solidFill>
                <a:latin typeface="+mn-lt"/>
              </a:rPr>
              <a:t>Continuing Education for </a:t>
            </a:r>
            <a:br>
              <a:rPr lang="en-US" sz="4900" b="1" dirty="0">
                <a:solidFill>
                  <a:srgbClr val="002060"/>
                </a:solidFill>
                <a:latin typeface="+mn-lt"/>
              </a:rPr>
            </a:br>
            <a:r>
              <a:rPr lang="en-US" sz="4900" b="1" dirty="0">
                <a:solidFill>
                  <a:srgbClr val="002060"/>
                </a:solidFill>
                <a:latin typeface="+mn-lt"/>
              </a:rPr>
              <a:t>Licensed Customs Brokers – </a:t>
            </a:r>
            <a:br>
              <a:rPr lang="en-US" b="1" dirty="0">
                <a:solidFill>
                  <a:srgbClr val="002060"/>
                </a:solidFill>
                <a:latin typeface="+mn-lt"/>
              </a:rPr>
            </a:br>
            <a:br>
              <a:rPr lang="en-US" sz="2400" b="1" dirty="0">
                <a:solidFill>
                  <a:srgbClr val="002060"/>
                </a:solidFill>
                <a:latin typeface="+mn-lt"/>
              </a:rPr>
            </a:br>
            <a:r>
              <a:rPr lang="en-US" sz="3800" dirty="0">
                <a:solidFill>
                  <a:srgbClr val="002060"/>
                </a:solidFill>
                <a:latin typeface="+mn-lt"/>
              </a:rPr>
              <a:t>September 10, 2021</a:t>
            </a:r>
          </a:p>
        </p:txBody>
      </p:sp>
      <p:sp>
        <p:nvSpPr>
          <p:cNvPr id="3" name="Content Placeholder 2"/>
          <p:cNvSpPr>
            <a:spLocks noGrp="1"/>
          </p:cNvSpPr>
          <p:nvPr>
            <p:ph idx="1"/>
          </p:nvPr>
        </p:nvSpPr>
        <p:spPr>
          <a:xfrm>
            <a:off x="838200" y="2514599"/>
            <a:ext cx="10515600" cy="3662363"/>
          </a:xfrm>
        </p:spPr>
        <p:txBody>
          <a:bodyPr>
            <a:normAutofit/>
          </a:bodyPr>
          <a:lstStyle/>
          <a:p>
            <a:r>
              <a:rPr lang="en-US" sz="2400" dirty="0"/>
              <a:t>All individual customs broker license holders must complete 36 hours of qualifying continuing education each triennial period.</a:t>
            </a:r>
          </a:p>
          <a:p>
            <a:r>
              <a:rPr lang="en-US" sz="2400" dirty="0"/>
              <a:t>Brokers must report and certify their compliance upon submission of the status report. </a:t>
            </a:r>
          </a:p>
          <a:p>
            <a:r>
              <a:rPr lang="en-US" sz="2400" dirty="0"/>
              <a:t>Brokers must maintain their records of training for 3 years from the date of submission.</a:t>
            </a:r>
          </a:p>
          <a:p>
            <a:r>
              <a:rPr lang="en-US" sz="2400" dirty="0"/>
              <a:t>Brokers who fail to report and certify continuing education faces suspension of license.</a:t>
            </a:r>
          </a:p>
        </p:txBody>
      </p:sp>
    </p:spTree>
    <p:extLst>
      <p:ext uri="{BB962C8B-B14F-4D97-AF65-F5344CB8AC3E}">
        <p14:creationId xmlns:p14="http://schemas.microsoft.com/office/powerpoint/2010/main" val="37540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025"/>
            <a:ext cx="10515600" cy="1597025"/>
          </a:xfrm>
        </p:spPr>
        <p:txBody>
          <a:bodyPr>
            <a:normAutofit/>
          </a:bodyPr>
          <a:lstStyle/>
          <a:p>
            <a:r>
              <a:rPr lang="en-US" b="1" dirty="0">
                <a:solidFill>
                  <a:srgbClr val="002060"/>
                </a:solidFill>
                <a:latin typeface="+mn-lt"/>
              </a:rPr>
              <a:t>Accreditation of Qualifying </a:t>
            </a:r>
            <a:br>
              <a:rPr lang="en-US" b="1" dirty="0">
                <a:solidFill>
                  <a:srgbClr val="002060"/>
                </a:solidFill>
                <a:latin typeface="+mn-lt"/>
              </a:rPr>
            </a:br>
            <a:r>
              <a:rPr lang="en-US" b="1" dirty="0">
                <a:solidFill>
                  <a:srgbClr val="002060"/>
                </a:solidFill>
                <a:latin typeface="+mn-lt"/>
              </a:rPr>
              <a:t>Continuing Broker Education</a:t>
            </a:r>
            <a:endParaRPr lang="en-US" sz="3800" b="1" dirty="0">
              <a:solidFill>
                <a:srgbClr val="002060"/>
              </a:solidFill>
              <a:latin typeface="+mn-lt"/>
            </a:endParaRPr>
          </a:p>
        </p:txBody>
      </p:sp>
      <p:sp>
        <p:nvSpPr>
          <p:cNvPr id="4" name="Content Placeholder 2"/>
          <p:cNvSpPr txBox="1">
            <a:spLocks/>
          </p:cNvSpPr>
          <p:nvPr/>
        </p:nvSpPr>
        <p:spPr>
          <a:xfrm>
            <a:off x="847725"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Providers of qualifying training must be offered by one of the following:</a:t>
            </a:r>
          </a:p>
          <a:p>
            <a:pPr lvl="1"/>
            <a:r>
              <a:rPr lang="en-US" dirty="0">
                <a:latin typeface="Franklin Gothic Book" panose="020B0503020102020204" pitchFamily="34" charset="0"/>
              </a:rPr>
              <a:t>Government Agencies</a:t>
            </a:r>
          </a:p>
          <a:p>
            <a:pPr lvl="1"/>
            <a:endParaRPr lang="en-US" dirty="0">
              <a:latin typeface="Franklin Gothic Book" panose="020B0503020102020204" pitchFamily="34" charset="0"/>
            </a:endParaRPr>
          </a:p>
          <a:p>
            <a:pPr lvl="1"/>
            <a:r>
              <a:rPr lang="en-US" dirty="0">
                <a:latin typeface="Franklin Gothic Book" panose="020B0503020102020204" pitchFamily="34" charset="0"/>
              </a:rPr>
              <a:t>Approved training for continuing education by a CBP-selected accreditor before the training is provide.</a:t>
            </a:r>
          </a:p>
          <a:p>
            <a:pPr lvl="1"/>
            <a:endParaRPr lang="en-US" dirty="0">
              <a:latin typeface="Franklin Gothic Book" panose="020B0503020102020204" pitchFamily="34" charset="0"/>
            </a:endParaRPr>
          </a:p>
          <a:p>
            <a:r>
              <a:rPr lang="en-US" dirty="0"/>
              <a:t>Selection of Accreditors </a:t>
            </a:r>
          </a:p>
          <a:p>
            <a:pPr lvl="1"/>
            <a:r>
              <a:rPr lang="en-US" dirty="0">
                <a:latin typeface="Franklin Gothic Book" panose="020B0503020102020204" pitchFamily="34" charset="0"/>
              </a:rPr>
              <a:t>The Office of Trade will select accreditors based on a Request for Information (RFI) and a Request for Proposal (RFP)</a:t>
            </a:r>
          </a:p>
        </p:txBody>
      </p:sp>
    </p:spTree>
    <p:extLst>
      <p:ext uri="{BB962C8B-B14F-4D97-AF65-F5344CB8AC3E}">
        <p14:creationId xmlns:p14="http://schemas.microsoft.com/office/powerpoint/2010/main" val="369134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37-7F97-D479-9A57-945317243B55}"/>
              </a:ext>
            </a:extLst>
          </p:cNvPr>
          <p:cNvSpPr>
            <a:spLocks noGrp="1"/>
          </p:cNvSpPr>
          <p:nvPr>
            <p:ph type="title"/>
          </p:nvPr>
        </p:nvSpPr>
        <p:spPr>
          <a:xfrm>
            <a:off x="838200" y="1666875"/>
            <a:ext cx="10515600" cy="2016125"/>
          </a:xfrm>
        </p:spPr>
        <p:txBody>
          <a:bodyPr>
            <a:normAutofit/>
          </a:bodyPr>
          <a:lstStyle/>
          <a:p>
            <a:r>
              <a:rPr lang="en-US" b="1" dirty="0">
                <a:solidFill>
                  <a:srgbClr val="002060"/>
                </a:solidFill>
                <a:latin typeface="+mn-lt"/>
              </a:rPr>
              <a:t>Modernization of the Customs Brokers Regulations and Elimination of Local Permit – Federal Register June 5, 2020</a:t>
            </a:r>
          </a:p>
        </p:txBody>
      </p:sp>
      <p:pic>
        <p:nvPicPr>
          <p:cNvPr id="2050" name="Picture 2" descr="Permit Process | Lampasas, TX - Official Website">
            <a:extLst>
              <a:ext uri="{FF2B5EF4-FFF2-40B4-BE49-F238E27FC236}">
                <a16:creationId xmlns:a16="http://schemas.microsoft.com/office/drawing/2014/main" id="{1A886796-A41A-90B9-7299-83C6303A0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3683000"/>
            <a:ext cx="3175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3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75"/>
            <a:ext cx="10515600" cy="1597025"/>
          </a:xfrm>
        </p:spPr>
        <p:txBody>
          <a:bodyPr>
            <a:normAutofit fontScale="90000"/>
          </a:bodyPr>
          <a:lstStyle/>
          <a:p>
            <a:r>
              <a:rPr lang="en-US" sz="4900" b="1" dirty="0">
                <a:solidFill>
                  <a:srgbClr val="002060"/>
                </a:solidFill>
                <a:latin typeface="+mn-lt"/>
              </a:rPr>
              <a:t>Modernization of the Customs Brokers Regulations – </a:t>
            </a:r>
            <a:br>
              <a:rPr lang="en-US" sz="4900" b="1" dirty="0">
                <a:solidFill>
                  <a:srgbClr val="002060"/>
                </a:solidFill>
                <a:latin typeface="+mn-lt"/>
              </a:rPr>
            </a:br>
            <a:br>
              <a:rPr lang="en-US" sz="2400" b="1" dirty="0">
                <a:solidFill>
                  <a:srgbClr val="002060"/>
                </a:solidFill>
                <a:latin typeface="+mn-lt"/>
              </a:rPr>
            </a:br>
            <a:r>
              <a:rPr lang="en-US" sz="3800" dirty="0">
                <a:solidFill>
                  <a:srgbClr val="002060"/>
                </a:solidFill>
                <a:latin typeface="+mn-lt"/>
              </a:rPr>
              <a:t>Federal Register June 5, 2020</a:t>
            </a:r>
          </a:p>
        </p:txBody>
      </p:sp>
      <p:sp>
        <p:nvSpPr>
          <p:cNvPr id="3" name="Content Placeholder 2"/>
          <p:cNvSpPr>
            <a:spLocks noGrp="1"/>
          </p:cNvSpPr>
          <p:nvPr>
            <p:ph idx="1"/>
          </p:nvPr>
        </p:nvSpPr>
        <p:spPr>
          <a:xfrm>
            <a:off x="838200" y="2514599"/>
            <a:ext cx="10515600" cy="3662363"/>
          </a:xfrm>
        </p:spPr>
        <p:txBody>
          <a:bodyPr>
            <a:normAutofit/>
          </a:bodyPr>
          <a:lstStyle/>
          <a:p>
            <a:r>
              <a:rPr lang="en-US" sz="2400" dirty="0"/>
              <a:t>Updates responsible supervision and control oversight framework</a:t>
            </a:r>
          </a:p>
          <a:p>
            <a:r>
              <a:rPr lang="en-US" sz="2400" dirty="0"/>
              <a:t>Ensures Customs Business is conducted within the US</a:t>
            </a:r>
          </a:p>
          <a:p>
            <a:r>
              <a:rPr lang="en-US" sz="2400" dirty="0"/>
              <a:t>Requires the customs broker have direct communication with the importer</a:t>
            </a:r>
          </a:p>
        </p:txBody>
      </p:sp>
    </p:spTree>
    <p:extLst>
      <p:ext uri="{BB962C8B-B14F-4D97-AF65-F5344CB8AC3E}">
        <p14:creationId xmlns:p14="http://schemas.microsoft.com/office/powerpoint/2010/main" val="381740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0"/>
            <a:ext cx="10515600" cy="1325563"/>
          </a:xfrm>
        </p:spPr>
        <p:txBody>
          <a:bodyPr/>
          <a:lstStyle/>
          <a:p>
            <a:r>
              <a:rPr lang="en-US" b="1" dirty="0">
                <a:solidFill>
                  <a:srgbClr val="002060"/>
                </a:solidFill>
                <a:latin typeface="+mn-lt"/>
              </a:rPr>
              <a:t>External Forces Necessitating Change</a:t>
            </a:r>
          </a:p>
        </p:txBody>
      </p:sp>
      <p:sp>
        <p:nvSpPr>
          <p:cNvPr id="3" name="Content Placeholder 2"/>
          <p:cNvSpPr>
            <a:spLocks noGrp="1"/>
          </p:cNvSpPr>
          <p:nvPr>
            <p:ph idx="1"/>
          </p:nvPr>
        </p:nvSpPr>
        <p:spPr/>
        <p:txBody>
          <a:bodyPr>
            <a:normAutofit/>
          </a:bodyPr>
          <a:lstStyle/>
          <a:p>
            <a:r>
              <a:rPr lang="en-US" sz="2000" dirty="0"/>
              <a:t>The establishment of the Centers of Excellence and Expertise</a:t>
            </a:r>
          </a:p>
          <a:p>
            <a:pPr marL="800100" lvl="1" indent="-342900"/>
            <a:r>
              <a:rPr lang="en-US" sz="2000" dirty="0">
                <a:latin typeface="Franklin Gothic Book" panose="020B0503020102020204" pitchFamily="34" charset="0"/>
              </a:rPr>
              <a:t>Focuses CBP’s trade expertise on industry-specific issues and creates uniformity of treatment at the ports of entry</a:t>
            </a:r>
          </a:p>
          <a:p>
            <a:pPr marL="800100" lvl="1" indent="-342900"/>
            <a:r>
              <a:rPr lang="en-US" sz="2000" dirty="0">
                <a:latin typeface="Franklin Gothic Book" panose="020B0503020102020204" pitchFamily="34" charset="0"/>
              </a:rPr>
              <a:t>Summary review and all Post Entry filings are no longer decided based on geography </a:t>
            </a:r>
          </a:p>
          <a:p>
            <a:r>
              <a:rPr lang="en-US" sz="2000" dirty="0"/>
              <a:t>Broker regulations are based on the district system which no longer reflects how trade functions are being processed by CBP</a:t>
            </a:r>
          </a:p>
          <a:p>
            <a:r>
              <a:rPr lang="en-US" sz="2000" dirty="0"/>
              <a:t>The creation of the ACE</a:t>
            </a:r>
          </a:p>
          <a:p>
            <a:pPr marL="800100" lvl="1" indent="-342900"/>
            <a:r>
              <a:rPr lang="en-US" sz="2000" dirty="0">
                <a:latin typeface="Franklin Gothic Book" panose="020B0503020102020204" pitchFamily="34" charset="0"/>
              </a:rPr>
              <a:t>Almost completely eliminated the “paper based system” thus reducing the need for brokers to be physically close to the port of entry</a:t>
            </a:r>
          </a:p>
        </p:txBody>
      </p:sp>
    </p:spTree>
    <p:extLst>
      <p:ext uri="{BB962C8B-B14F-4D97-AF65-F5344CB8AC3E}">
        <p14:creationId xmlns:p14="http://schemas.microsoft.com/office/powerpoint/2010/main" val="327844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1597025"/>
          </a:xfrm>
        </p:spPr>
        <p:txBody>
          <a:bodyPr>
            <a:normAutofit fontScale="90000"/>
          </a:bodyPr>
          <a:lstStyle/>
          <a:p>
            <a:r>
              <a:rPr lang="en-US" sz="4900" b="1" dirty="0">
                <a:solidFill>
                  <a:srgbClr val="002060"/>
                </a:solidFill>
                <a:latin typeface="+mn-lt"/>
              </a:rPr>
              <a:t>Elimination of Local Permit –</a:t>
            </a:r>
            <a:br>
              <a:rPr lang="en-US" sz="4900" b="1" dirty="0">
                <a:solidFill>
                  <a:srgbClr val="002060"/>
                </a:solidFill>
                <a:latin typeface="+mn-lt"/>
              </a:rPr>
            </a:br>
            <a:br>
              <a:rPr lang="en-US" sz="2400" b="1" dirty="0">
                <a:solidFill>
                  <a:srgbClr val="002060"/>
                </a:solidFill>
                <a:latin typeface="+mn-lt"/>
              </a:rPr>
            </a:br>
            <a:r>
              <a:rPr lang="en-US" sz="3800" dirty="0">
                <a:solidFill>
                  <a:srgbClr val="002060"/>
                </a:solidFill>
                <a:latin typeface="+mn-lt"/>
              </a:rPr>
              <a:t>Federal Register June 5, 2020</a:t>
            </a:r>
          </a:p>
        </p:txBody>
      </p:sp>
      <p:sp>
        <p:nvSpPr>
          <p:cNvPr id="3" name="Content Placeholder 2"/>
          <p:cNvSpPr>
            <a:spLocks noGrp="1"/>
          </p:cNvSpPr>
          <p:nvPr>
            <p:ph idx="1"/>
          </p:nvPr>
        </p:nvSpPr>
        <p:spPr>
          <a:xfrm>
            <a:off x="838200" y="2514599"/>
            <a:ext cx="10515600" cy="3662363"/>
          </a:xfrm>
        </p:spPr>
        <p:txBody>
          <a:bodyPr>
            <a:normAutofit/>
          </a:bodyPr>
          <a:lstStyle/>
          <a:p>
            <a:r>
              <a:rPr lang="en-US" sz="2400" dirty="0"/>
              <a:t>Allows Customs Brokers to conduct Customs Business throughout the Customs Territory of the US</a:t>
            </a:r>
          </a:p>
          <a:p>
            <a:endParaRPr lang="en-US" sz="2400" dirty="0"/>
          </a:p>
          <a:p>
            <a:r>
              <a:rPr lang="en-US" sz="2400" dirty="0"/>
              <a:t>Eliminates the District Permit</a:t>
            </a:r>
          </a:p>
          <a:p>
            <a:pPr marL="800100" lvl="1" indent="-342900"/>
            <a:r>
              <a:rPr lang="en-US" dirty="0"/>
              <a:t>111.19 and 111.96(c)</a:t>
            </a:r>
          </a:p>
        </p:txBody>
      </p:sp>
    </p:spTree>
    <p:extLst>
      <p:ext uri="{BB962C8B-B14F-4D97-AF65-F5344CB8AC3E}">
        <p14:creationId xmlns:p14="http://schemas.microsoft.com/office/powerpoint/2010/main" val="197392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Creation of Broker “Office of Record”</a:t>
            </a:r>
          </a:p>
        </p:txBody>
      </p:sp>
      <p:sp>
        <p:nvSpPr>
          <p:cNvPr id="3" name="Content Placeholder 2"/>
          <p:cNvSpPr>
            <a:spLocks noGrp="1"/>
          </p:cNvSpPr>
          <p:nvPr>
            <p:ph idx="1"/>
          </p:nvPr>
        </p:nvSpPr>
        <p:spPr/>
        <p:txBody>
          <a:bodyPr>
            <a:normAutofit/>
          </a:bodyPr>
          <a:lstStyle/>
          <a:p>
            <a:r>
              <a:rPr lang="en-US" sz="2400" dirty="0"/>
              <a:t>The broker will elect his or her “office of record,” the primary brokerage location that oversees the administration of all activities conducted under the National Permit</a:t>
            </a:r>
          </a:p>
          <a:p>
            <a:r>
              <a:rPr lang="en-US" sz="2400" dirty="0"/>
              <a:t>CBP will assign the broker to an appropriate Center for license and permit administration and become the “primary point of contact” for the broker</a:t>
            </a:r>
          </a:p>
        </p:txBody>
      </p:sp>
    </p:spTree>
    <p:extLst>
      <p:ext uri="{BB962C8B-B14F-4D97-AF65-F5344CB8AC3E}">
        <p14:creationId xmlns:p14="http://schemas.microsoft.com/office/powerpoint/2010/main" val="34881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0"/>
            <a:ext cx="10515600" cy="1325563"/>
          </a:xfrm>
        </p:spPr>
        <p:txBody>
          <a:bodyPr/>
          <a:lstStyle/>
          <a:p>
            <a:r>
              <a:rPr lang="en-US" b="1" dirty="0">
                <a:solidFill>
                  <a:srgbClr val="002060"/>
                </a:solidFill>
                <a:latin typeface="+mn-lt"/>
              </a:rPr>
              <a:t>Breach of Systems Security – 111.21</a:t>
            </a:r>
          </a:p>
        </p:txBody>
      </p:sp>
      <p:sp>
        <p:nvSpPr>
          <p:cNvPr id="3" name="Content Placeholder 2"/>
          <p:cNvSpPr>
            <a:spLocks noGrp="1"/>
          </p:cNvSpPr>
          <p:nvPr>
            <p:ph idx="1"/>
          </p:nvPr>
        </p:nvSpPr>
        <p:spPr/>
        <p:txBody>
          <a:bodyPr>
            <a:normAutofit/>
          </a:bodyPr>
          <a:lstStyle/>
          <a:p>
            <a:r>
              <a:rPr lang="en-US" sz="2400" dirty="0"/>
              <a:t>Broker must provide notification to his designated Center of any known breach of electronic or physical records relating to the broker’s customs business w/in 72 hours of discovery.</a:t>
            </a:r>
          </a:p>
        </p:txBody>
      </p:sp>
    </p:spTree>
    <p:extLst>
      <p:ext uri="{BB962C8B-B14F-4D97-AF65-F5344CB8AC3E}">
        <p14:creationId xmlns:p14="http://schemas.microsoft.com/office/powerpoint/2010/main" val="239447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0"/>
            <a:ext cx="10515600" cy="1325563"/>
          </a:xfrm>
        </p:spPr>
        <p:txBody>
          <a:bodyPr/>
          <a:lstStyle/>
          <a:p>
            <a:r>
              <a:rPr lang="en-US" b="1" dirty="0">
                <a:solidFill>
                  <a:srgbClr val="002060"/>
                </a:solidFill>
                <a:latin typeface="+mn-lt"/>
              </a:rPr>
              <a:t>Responsible Supervision and Control </a:t>
            </a:r>
          </a:p>
        </p:txBody>
      </p:sp>
      <p:sp>
        <p:nvSpPr>
          <p:cNvPr id="3" name="Content Placeholder 2"/>
          <p:cNvSpPr>
            <a:spLocks noGrp="1"/>
          </p:cNvSpPr>
          <p:nvPr>
            <p:ph idx="1"/>
          </p:nvPr>
        </p:nvSpPr>
        <p:spPr/>
        <p:txBody>
          <a:bodyPr>
            <a:normAutofit lnSpcReduction="10000"/>
          </a:bodyPr>
          <a:lstStyle/>
          <a:p>
            <a:r>
              <a:rPr lang="en-US" sz="2400" dirty="0"/>
              <a:t>Part of the application for the National Permit will include, “a plan for responsible supervision and control” describing how responsible supervision and control will be exercised over the customs business conduced under the national permit 111.19.</a:t>
            </a:r>
          </a:p>
          <a:p>
            <a:r>
              <a:rPr lang="en-US" sz="2400" dirty="0">
                <a:solidFill>
                  <a:srgbClr val="000000"/>
                </a:solidFill>
              </a:rPr>
              <a:t>The customs broker must employ a sufficient number of licensed brokers relative to the job complexity, similarity of subordinate tasks, physical proximity of subordinates, abilities and skills of employees, and abilities and skills of</a:t>
            </a:r>
            <a:br>
              <a:rPr lang="en-US" sz="2400" dirty="0">
                <a:solidFill>
                  <a:srgbClr val="000000"/>
                </a:solidFill>
              </a:rPr>
            </a:br>
            <a:r>
              <a:rPr lang="en-US" sz="2400" dirty="0">
                <a:solidFill>
                  <a:srgbClr val="000000"/>
                </a:solidFill>
              </a:rPr>
              <a:t>the managers. </a:t>
            </a:r>
          </a:p>
          <a:p>
            <a:r>
              <a:rPr lang="en-US" sz="2400" dirty="0"/>
              <a:t>The former 10 factors to consider for supervision and control morphed into 15 factors.</a:t>
            </a:r>
          </a:p>
          <a:p>
            <a:r>
              <a:rPr lang="en-US" sz="2400" dirty="0"/>
              <a:t>A slight, but significant change from “all factors” to be considered to “relevant factors” 111.28</a:t>
            </a:r>
          </a:p>
        </p:txBody>
      </p:sp>
    </p:spTree>
    <p:extLst>
      <p:ext uri="{BB962C8B-B14F-4D97-AF65-F5344CB8AC3E}">
        <p14:creationId xmlns:p14="http://schemas.microsoft.com/office/powerpoint/2010/main" val="141891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0F8ADDC-1627-1F5F-059A-132B81FC5188}"/>
              </a:ext>
            </a:extLst>
          </p:cNvPr>
          <p:cNvSpPr>
            <a:spLocks noGrp="1"/>
          </p:cNvSpPr>
          <p:nvPr>
            <p:ph type="title"/>
          </p:nvPr>
        </p:nvSpPr>
        <p:spPr>
          <a:xfrm>
            <a:off x="838200" y="98425"/>
            <a:ext cx="10515600" cy="1325563"/>
          </a:xfrm>
        </p:spPr>
        <p:txBody>
          <a:bodyPr>
            <a:normAutofit fontScale="90000"/>
          </a:bodyPr>
          <a:lstStyle/>
          <a:p>
            <a:r>
              <a:rPr lang="en-US" b="1" dirty="0">
                <a:solidFill>
                  <a:srgbClr val="002060"/>
                </a:solidFill>
                <a:latin typeface="+mn-lt"/>
              </a:rPr>
              <a:t>Proposed Regulations &amp; Initiatives– </a:t>
            </a:r>
            <a:br>
              <a:rPr lang="en-US" b="1" dirty="0">
                <a:solidFill>
                  <a:srgbClr val="002060"/>
                </a:solidFill>
                <a:latin typeface="+mn-lt"/>
              </a:rPr>
            </a:br>
            <a:r>
              <a:rPr lang="en-US" b="1" dirty="0">
                <a:solidFill>
                  <a:srgbClr val="002060"/>
                </a:solidFill>
                <a:latin typeface="+mn-lt"/>
              </a:rPr>
              <a:t>Changing the World of the Broker and Importer</a:t>
            </a:r>
          </a:p>
        </p:txBody>
      </p:sp>
      <p:sp>
        <p:nvSpPr>
          <p:cNvPr id="19" name="Content Placeholder 18">
            <a:extLst>
              <a:ext uri="{FF2B5EF4-FFF2-40B4-BE49-F238E27FC236}">
                <a16:creationId xmlns:a16="http://schemas.microsoft.com/office/drawing/2014/main" id="{F9650F81-7581-8BC1-1862-220DA0496020}"/>
              </a:ext>
            </a:extLst>
          </p:cNvPr>
          <p:cNvSpPr>
            <a:spLocks noGrp="1"/>
          </p:cNvSpPr>
          <p:nvPr>
            <p:ph sz="half" idx="1"/>
          </p:nvPr>
        </p:nvSpPr>
        <p:spPr>
          <a:xfrm>
            <a:off x="838199" y="1825625"/>
            <a:ext cx="10372725" cy="4351338"/>
          </a:xfrm>
        </p:spPr>
        <p:txBody>
          <a:bodyPr>
            <a:normAutofit/>
          </a:bodyPr>
          <a:lstStyle/>
          <a:p>
            <a:r>
              <a:rPr lang="en-US" sz="2400" dirty="0"/>
              <a:t>Customs Broker Verification of an Importer’s Identity – </a:t>
            </a:r>
            <a:br>
              <a:rPr lang="en-US" sz="2400" dirty="0"/>
            </a:br>
            <a:r>
              <a:rPr lang="en-US" sz="2400" dirty="0"/>
              <a:t>Federal Register, August 14, 2019</a:t>
            </a:r>
          </a:p>
          <a:p>
            <a:r>
              <a:rPr lang="en-US" sz="2400" dirty="0"/>
              <a:t>Continuing Education- Federal Register, September 10, 2021</a:t>
            </a:r>
          </a:p>
          <a:p>
            <a:r>
              <a:rPr lang="en-US" sz="2400" dirty="0"/>
              <a:t>Modernization of the Customs Brokers Regulations and Elimination of Local Permit – Federal Register June 5, 2020</a:t>
            </a:r>
          </a:p>
          <a:p>
            <a:r>
              <a:rPr lang="en-US" sz="2400" dirty="0"/>
              <a:t>Senator Bill Cassidy’s Proposals and the 21</a:t>
            </a:r>
            <a:r>
              <a:rPr lang="en-US" sz="2400" baseline="30000" dirty="0"/>
              <a:t>st</a:t>
            </a:r>
            <a:r>
              <a:rPr lang="en-US" sz="2400" dirty="0"/>
              <a:t> Century</a:t>
            </a:r>
          </a:p>
          <a:p>
            <a:r>
              <a:rPr lang="en-US" sz="2400" dirty="0"/>
              <a:t>Section 321 </a:t>
            </a:r>
          </a:p>
          <a:p>
            <a:r>
              <a:rPr lang="en-US" sz="2400" dirty="0"/>
              <a:t>Global Business Identifier (GBI) – October 6, 2021</a:t>
            </a:r>
          </a:p>
          <a:p>
            <a:r>
              <a:rPr lang="en-US" sz="2400" dirty="0"/>
              <a:t>Forced Labor</a:t>
            </a:r>
          </a:p>
          <a:p>
            <a:r>
              <a:rPr lang="en-US" sz="2400" dirty="0"/>
              <a:t>CTPAT Trusted Trader Program</a:t>
            </a:r>
          </a:p>
          <a:p>
            <a:pPr marL="0" indent="0">
              <a:buNone/>
            </a:pPr>
            <a:endParaRPr lang="en-US" sz="2400" dirty="0"/>
          </a:p>
        </p:txBody>
      </p:sp>
    </p:spTree>
    <p:extLst>
      <p:ext uri="{BB962C8B-B14F-4D97-AF65-F5344CB8AC3E}">
        <p14:creationId xmlns:p14="http://schemas.microsoft.com/office/powerpoint/2010/main" val="44184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The Factors to Consider List 111.28</a:t>
            </a:r>
          </a:p>
        </p:txBody>
      </p:sp>
      <p:sp>
        <p:nvSpPr>
          <p:cNvPr id="3" name="Content Placeholder 2"/>
          <p:cNvSpPr>
            <a:spLocks noGrp="1"/>
          </p:cNvSpPr>
          <p:nvPr>
            <p:ph idx="1"/>
          </p:nvPr>
        </p:nvSpPr>
        <p:spPr/>
        <p:txBody>
          <a:bodyPr>
            <a:normAutofit/>
          </a:bodyPr>
          <a:lstStyle/>
          <a:p>
            <a:r>
              <a:rPr lang="en-US" sz="2400" dirty="0"/>
              <a:t>1. Training provided broker’s employees;</a:t>
            </a:r>
          </a:p>
          <a:p>
            <a:r>
              <a:rPr lang="en-US" sz="2400" dirty="0"/>
              <a:t>2.  Issuance of instructions and guidelines to broker employees;</a:t>
            </a:r>
          </a:p>
          <a:p>
            <a:r>
              <a:rPr lang="en-US" sz="2400" dirty="0"/>
              <a:t>3.  Volume and type of business of the broker;</a:t>
            </a:r>
          </a:p>
          <a:p>
            <a:r>
              <a:rPr lang="en-US" sz="2400" dirty="0"/>
              <a:t>4.  Reject rate for the various customs transactions relative to overall volume;</a:t>
            </a:r>
          </a:p>
          <a:p>
            <a:r>
              <a:rPr lang="en-US" sz="2400" dirty="0"/>
              <a:t>5. Broker employees’ accessibility to current editions of CBP regulation, HTS, and CBP issuances;</a:t>
            </a:r>
          </a:p>
          <a:p>
            <a:r>
              <a:rPr lang="en-US" sz="2400" dirty="0"/>
              <a:t>6. Availability of sufficient number of individually licensed brokers for necessary consultation with employees of the broker;</a:t>
            </a:r>
          </a:p>
        </p:txBody>
      </p:sp>
    </p:spTree>
    <p:extLst>
      <p:ext uri="{BB962C8B-B14F-4D97-AF65-F5344CB8AC3E}">
        <p14:creationId xmlns:p14="http://schemas.microsoft.com/office/powerpoint/2010/main" val="3717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The List 111.28 </a:t>
            </a:r>
            <a:r>
              <a:rPr lang="en-US" b="1" dirty="0">
                <a:solidFill>
                  <a:srgbClr val="002060"/>
                </a:solidFill>
              </a:rPr>
              <a:t>– </a:t>
            </a:r>
            <a:r>
              <a:rPr lang="en-US" dirty="0">
                <a:solidFill>
                  <a:srgbClr val="002060"/>
                </a:solidFill>
              </a:rPr>
              <a:t>continued</a:t>
            </a:r>
            <a:endParaRPr lang="en-US" b="1" dirty="0">
              <a:solidFill>
                <a:srgbClr val="002060"/>
              </a:solidFill>
              <a:latin typeface="+mn-lt"/>
            </a:endParaRPr>
          </a:p>
        </p:txBody>
      </p:sp>
      <p:sp>
        <p:nvSpPr>
          <p:cNvPr id="3" name="Content Placeholder 2"/>
          <p:cNvSpPr>
            <a:spLocks noGrp="1"/>
          </p:cNvSpPr>
          <p:nvPr>
            <p:ph idx="1"/>
          </p:nvPr>
        </p:nvSpPr>
        <p:spPr/>
        <p:txBody>
          <a:bodyPr>
            <a:normAutofit/>
          </a:bodyPr>
          <a:lstStyle/>
          <a:p>
            <a:r>
              <a:rPr lang="en-US" sz="2400" dirty="0"/>
              <a:t>7. Frequency of supervisory visits of an individually licensed broker to another office of the broker that does not have an individually licensed broker;</a:t>
            </a:r>
          </a:p>
          <a:p>
            <a:r>
              <a:rPr lang="en-US" sz="2400" dirty="0"/>
              <a:t>8. Frequency of audits and reviews by an individually licensed broker of the customs transactions handles by employees of the broker;</a:t>
            </a:r>
          </a:p>
          <a:p>
            <a:r>
              <a:rPr lang="en-US" sz="2400" dirty="0"/>
              <a:t>9. Extent to which the individually licensed broker who qualifies the permit is involved in the operation of the brokerage and communications between CBP and the broker;</a:t>
            </a:r>
          </a:p>
          <a:p>
            <a:r>
              <a:rPr lang="en-US" sz="2400" dirty="0"/>
              <a:t>10.  Any circumstances which indicate that an individually licensed broker has a real interest in the operations of the broker;</a:t>
            </a:r>
          </a:p>
        </p:txBody>
      </p:sp>
    </p:spTree>
    <p:extLst>
      <p:ext uri="{BB962C8B-B14F-4D97-AF65-F5344CB8AC3E}">
        <p14:creationId xmlns:p14="http://schemas.microsoft.com/office/powerpoint/2010/main" val="274834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0"/>
            <a:ext cx="10515600" cy="1325563"/>
          </a:xfrm>
        </p:spPr>
        <p:txBody>
          <a:bodyPr/>
          <a:lstStyle/>
          <a:p>
            <a:r>
              <a:rPr lang="en-US" b="1" dirty="0">
                <a:solidFill>
                  <a:srgbClr val="002060"/>
                </a:solidFill>
                <a:latin typeface="+mn-lt"/>
              </a:rPr>
              <a:t>The five new factors</a:t>
            </a:r>
          </a:p>
        </p:txBody>
      </p:sp>
      <p:sp>
        <p:nvSpPr>
          <p:cNvPr id="3" name="Content Placeholder 2"/>
          <p:cNvSpPr>
            <a:spLocks noGrp="1"/>
          </p:cNvSpPr>
          <p:nvPr>
            <p:ph idx="1"/>
          </p:nvPr>
        </p:nvSpPr>
        <p:spPr/>
        <p:txBody>
          <a:bodyPr>
            <a:normAutofit/>
          </a:bodyPr>
          <a:lstStyle/>
          <a:p>
            <a:r>
              <a:rPr lang="en-US" sz="2400" dirty="0"/>
              <a:t>11.  Timeliness of processing entries and payment of duty, tax, or other debt owing to the Government from which the broker has received payment;</a:t>
            </a:r>
          </a:p>
          <a:p>
            <a:r>
              <a:rPr lang="en-US" sz="2400" dirty="0"/>
              <a:t>12.  Communications between CBP and the broker;</a:t>
            </a:r>
          </a:p>
          <a:p>
            <a:r>
              <a:rPr lang="en-US" sz="2400" dirty="0"/>
              <a:t>13.  Broker’s responsiveness and action to communications, direction and notices from CBP;</a:t>
            </a:r>
          </a:p>
          <a:p>
            <a:r>
              <a:rPr lang="en-US" sz="2400" dirty="0"/>
              <a:t>14.  Communications between the broker and its officer(s);</a:t>
            </a:r>
          </a:p>
          <a:p>
            <a:r>
              <a:rPr lang="en-US" sz="2400" dirty="0"/>
              <a:t>15.  Broker’s responsiveness and action to communications and direction from its officer(s).</a:t>
            </a:r>
          </a:p>
        </p:txBody>
      </p:sp>
    </p:spTree>
    <p:extLst>
      <p:ext uri="{BB962C8B-B14F-4D97-AF65-F5344CB8AC3E}">
        <p14:creationId xmlns:p14="http://schemas.microsoft.com/office/powerpoint/2010/main" val="302721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00"/>
            <a:ext cx="10515600" cy="1325563"/>
          </a:xfrm>
        </p:spPr>
        <p:txBody>
          <a:bodyPr/>
          <a:lstStyle/>
          <a:p>
            <a:r>
              <a:rPr lang="en-US" b="1" dirty="0">
                <a:solidFill>
                  <a:srgbClr val="002060"/>
                </a:solidFill>
                <a:latin typeface="+mn-lt"/>
              </a:rPr>
              <a:t>False Information 111.32</a:t>
            </a:r>
          </a:p>
        </p:txBody>
      </p:sp>
      <p:sp>
        <p:nvSpPr>
          <p:cNvPr id="3" name="Content Placeholder 2"/>
          <p:cNvSpPr>
            <a:spLocks noGrp="1"/>
          </p:cNvSpPr>
          <p:nvPr>
            <p:ph idx="1"/>
          </p:nvPr>
        </p:nvSpPr>
        <p:spPr/>
        <p:txBody>
          <a:bodyPr>
            <a:normAutofit/>
          </a:bodyPr>
          <a:lstStyle/>
          <a:p>
            <a:r>
              <a:rPr lang="en-US" sz="2400" dirty="0"/>
              <a:t>CBP proposes requiring a broker to document and report to CBP when the broker separates or terminates the broker’s representation of a client as a result of the broker determining the client is intentionally attempting to defraud or otherwise commit any criminal act against the US.</a:t>
            </a:r>
          </a:p>
          <a:p>
            <a:r>
              <a:rPr lang="en-US" sz="2400" dirty="0"/>
              <a:t>CBP opines they want the broker to act as “force multipliers” in combating fraud and other schemes against the government.</a:t>
            </a:r>
          </a:p>
          <a:p>
            <a:r>
              <a:rPr lang="en-US" sz="2400" dirty="0"/>
              <a:t>The broker must maintain a record of his advice to the client when issuing “informed compliance” to the client.</a:t>
            </a:r>
          </a:p>
        </p:txBody>
      </p:sp>
    </p:spTree>
    <p:extLst>
      <p:ext uri="{BB962C8B-B14F-4D97-AF65-F5344CB8AC3E}">
        <p14:creationId xmlns:p14="http://schemas.microsoft.com/office/powerpoint/2010/main" val="3041459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The Continued Role of Broker</a:t>
            </a:r>
          </a:p>
        </p:txBody>
      </p:sp>
      <p:sp>
        <p:nvSpPr>
          <p:cNvPr id="3" name="Content Placeholder 2"/>
          <p:cNvSpPr>
            <a:spLocks noGrp="1"/>
          </p:cNvSpPr>
          <p:nvPr>
            <p:ph idx="1"/>
          </p:nvPr>
        </p:nvSpPr>
        <p:spPr/>
        <p:txBody>
          <a:bodyPr>
            <a:normAutofit/>
          </a:bodyPr>
          <a:lstStyle/>
          <a:p>
            <a:r>
              <a:rPr lang="en-US" sz="2400" dirty="0"/>
              <a:t>As CBP moves to collect data earlier in the supply chain, and collect from non-traditional parties, where will the broker fit in?</a:t>
            </a:r>
          </a:p>
          <a:p>
            <a:r>
              <a:rPr lang="en-US" sz="2400" dirty="0"/>
              <a:t>What will the Importer of Record be responsible for, and what will the broker be responsible for?  </a:t>
            </a:r>
          </a:p>
          <a:p>
            <a:r>
              <a:rPr lang="en-US" sz="2400" dirty="0"/>
              <a:t>Reasonable Care vs. Responsible Supervision and Control over Customs Business</a:t>
            </a:r>
          </a:p>
          <a:p>
            <a:r>
              <a:rPr lang="en-US" sz="2400" dirty="0"/>
              <a:t>What is Customs Business?</a:t>
            </a:r>
          </a:p>
          <a:p>
            <a:r>
              <a:rPr lang="en-US" sz="2400" dirty="0"/>
              <a:t>Stay tuned…</a:t>
            </a:r>
          </a:p>
        </p:txBody>
      </p:sp>
    </p:spTree>
    <p:extLst>
      <p:ext uri="{BB962C8B-B14F-4D97-AF65-F5344CB8AC3E}">
        <p14:creationId xmlns:p14="http://schemas.microsoft.com/office/powerpoint/2010/main" val="1795820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37-7F97-D479-9A57-945317243B55}"/>
              </a:ext>
            </a:extLst>
          </p:cNvPr>
          <p:cNvSpPr>
            <a:spLocks noGrp="1"/>
          </p:cNvSpPr>
          <p:nvPr>
            <p:ph type="title"/>
          </p:nvPr>
        </p:nvSpPr>
        <p:spPr>
          <a:xfrm>
            <a:off x="838200" y="1803400"/>
            <a:ext cx="10515600" cy="1325563"/>
          </a:xfrm>
        </p:spPr>
        <p:txBody>
          <a:bodyPr>
            <a:normAutofit/>
          </a:bodyPr>
          <a:lstStyle/>
          <a:p>
            <a:r>
              <a:rPr lang="en-US" b="1" dirty="0">
                <a:solidFill>
                  <a:srgbClr val="002060"/>
                </a:solidFill>
                <a:latin typeface="+mn-lt"/>
              </a:rPr>
              <a:t>The 21</a:t>
            </a:r>
            <a:r>
              <a:rPr lang="en-US" b="1" baseline="30000" dirty="0">
                <a:solidFill>
                  <a:srgbClr val="002060"/>
                </a:solidFill>
                <a:latin typeface="+mn-lt"/>
              </a:rPr>
              <a:t>st</a:t>
            </a:r>
            <a:r>
              <a:rPr lang="en-US" b="1" dirty="0">
                <a:solidFill>
                  <a:srgbClr val="002060"/>
                </a:solidFill>
                <a:latin typeface="+mn-lt"/>
              </a:rPr>
              <a:t> Century Customs Framework</a:t>
            </a:r>
          </a:p>
        </p:txBody>
      </p:sp>
      <p:pic>
        <p:nvPicPr>
          <p:cNvPr id="3074" name="Picture 2" descr="Download HD Junior High Learning - Education Light Bulb Png Transparent PNG  Image - NicePNG.com">
            <a:extLst>
              <a:ext uri="{FF2B5EF4-FFF2-40B4-BE49-F238E27FC236}">
                <a16:creationId xmlns:a16="http://schemas.microsoft.com/office/drawing/2014/main" id="{9265C3FF-787A-6F49-8530-1423DA6BA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50" y="3128963"/>
            <a:ext cx="4133850" cy="273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b="1" dirty="0">
                <a:solidFill>
                  <a:srgbClr val="002060"/>
                </a:solidFill>
                <a:latin typeface="+mn-lt"/>
              </a:rPr>
              <a:t>The 21</a:t>
            </a:r>
            <a:r>
              <a:rPr lang="en-US" b="1" baseline="30000" dirty="0">
                <a:solidFill>
                  <a:srgbClr val="002060"/>
                </a:solidFill>
                <a:latin typeface="+mn-lt"/>
              </a:rPr>
              <a:t>st</a:t>
            </a:r>
            <a:r>
              <a:rPr lang="en-US" b="1" dirty="0">
                <a:solidFill>
                  <a:srgbClr val="002060"/>
                </a:solidFill>
                <a:latin typeface="+mn-lt"/>
              </a:rPr>
              <a:t> Century</a:t>
            </a:r>
            <a:br>
              <a:rPr lang="en-US" b="1" dirty="0">
                <a:solidFill>
                  <a:srgbClr val="002060"/>
                </a:solidFill>
                <a:latin typeface="+mn-lt"/>
              </a:rPr>
            </a:br>
            <a:r>
              <a:rPr lang="en-US" b="1" dirty="0">
                <a:solidFill>
                  <a:srgbClr val="002060"/>
                </a:solidFill>
                <a:latin typeface="+mn-lt"/>
              </a:rPr>
              <a:t>A. Limited Data Collection</a:t>
            </a:r>
          </a:p>
        </p:txBody>
      </p:sp>
      <p:graphicFrame>
        <p:nvGraphicFramePr>
          <p:cNvPr id="4" name="Table 4">
            <a:extLst>
              <a:ext uri="{FF2B5EF4-FFF2-40B4-BE49-F238E27FC236}">
                <a16:creationId xmlns:a16="http://schemas.microsoft.com/office/drawing/2014/main" id="{EDBCECAD-A5E6-A39F-789A-AE8A7A2232F0}"/>
              </a:ext>
            </a:extLst>
          </p:cNvPr>
          <p:cNvGraphicFramePr>
            <a:graphicFrameLocks noGrp="1"/>
          </p:cNvGraphicFramePr>
          <p:nvPr>
            <p:extLst>
              <p:ext uri="{D42A27DB-BD31-4B8C-83A1-F6EECF244321}">
                <p14:modId xmlns:p14="http://schemas.microsoft.com/office/powerpoint/2010/main" val="3202532669"/>
              </p:ext>
            </p:extLst>
          </p:nvPr>
        </p:nvGraphicFramePr>
        <p:xfrm>
          <a:off x="838200" y="1825625"/>
          <a:ext cx="9108440" cy="4187617"/>
        </p:xfrm>
        <a:graphic>
          <a:graphicData uri="http://schemas.openxmlformats.org/drawingml/2006/table">
            <a:tbl>
              <a:tblPr firstRow="1" bandRow="1">
                <a:tableStyleId>{5C22544A-7EE6-4342-B048-85BDC9FD1C3A}</a:tableStyleId>
              </a:tblPr>
              <a:tblGrid>
                <a:gridCol w="2277110">
                  <a:extLst>
                    <a:ext uri="{9D8B030D-6E8A-4147-A177-3AD203B41FA5}">
                      <a16:colId xmlns:a16="http://schemas.microsoft.com/office/drawing/2014/main" val="1093710061"/>
                    </a:ext>
                  </a:extLst>
                </a:gridCol>
                <a:gridCol w="2277110">
                  <a:extLst>
                    <a:ext uri="{9D8B030D-6E8A-4147-A177-3AD203B41FA5}">
                      <a16:colId xmlns:a16="http://schemas.microsoft.com/office/drawing/2014/main" val="4165633385"/>
                    </a:ext>
                  </a:extLst>
                </a:gridCol>
                <a:gridCol w="2277110">
                  <a:extLst>
                    <a:ext uri="{9D8B030D-6E8A-4147-A177-3AD203B41FA5}">
                      <a16:colId xmlns:a16="http://schemas.microsoft.com/office/drawing/2014/main" val="3617697579"/>
                    </a:ext>
                  </a:extLst>
                </a:gridCol>
                <a:gridCol w="2277110">
                  <a:extLst>
                    <a:ext uri="{9D8B030D-6E8A-4147-A177-3AD203B41FA5}">
                      <a16:colId xmlns:a16="http://schemas.microsoft.com/office/drawing/2014/main" val="1457619068"/>
                    </a:ext>
                  </a:extLst>
                </a:gridCol>
              </a:tblGrid>
              <a:tr h="621457">
                <a:tc>
                  <a:txBody>
                    <a:bodyPr/>
                    <a:lstStyle/>
                    <a:p>
                      <a:r>
                        <a:rPr lang="en-US" dirty="0"/>
                        <a:t>Statute</a:t>
                      </a:r>
                    </a:p>
                  </a:txBody>
                  <a:tcPr/>
                </a:tc>
                <a:tc>
                  <a:txBody>
                    <a:bodyPr/>
                    <a:lstStyle/>
                    <a:p>
                      <a:r>
                        <a:rPr lang="en-US" dirty="0"/>
                        <a:t>Description</a:t>
                      </a:r>
                    </a:p>
                  </a:txBody>
                  <a:tcPr/>
                </a:tc>
                <a:tc>
                  <a:txBody>
                    <a:bodyPr/>
                    <a:lstStyle/>
                    <a:p>
                      <a:r>
                        <a:rPr lang="en-US" dirty="0"/>
                        <a:t>Issue</a:t>
                      </a:r>
                    </a:p>
                  </a:txBody>
                  <a:tcPr/>
                </a:tc>
                <a:tc>
                  <a:txBody>
                    <a:bodyPr/>
                    <a:lstStyle/>
                    <a:p>
                      <a:r>
                        <a:rPr lang="en-US" dirty="0"/>
                        <a:t>Considerations</a:t>
                      </a:r>
                    </a:p>
                  </a:txBody>
                  <a:tcPr/>
                </a:tc>
                <a:extLst>
                  <a:ext uri="{0D108BD9-81ED-4DB2-BD59-A6C34878D82A}">
                    <a16:rowId xmlns:a16="http://schemas.microsoft.com/office/drawing/2014/main" val="3073938581"/>
                  </a:ext>
                </a:extLst>
              </a:tr>
              <a:tr h="630089">
                <a:tc>
                  <a:txBody>
                    <a:bodyPr/>
                    <a:lstStyle/>
                    <a:p>
                      <a:r>
                        <a:rPr lang="en-US" dirty="0"/>
                        <a:t>19 USC 1484</a:t>
                      </a:r>
                    </a:p>
                  </a:txBody>
                  <a:tcPr/>
                </a:tc>
                <a:tc>
                  <a:txBody>
                    <a:bodyPr/>
                    <a:lstStyle/>
                    <a:p>
                      <a:r>
                        <a:rPr lang="en-US" dirty="0"/>
                        <a:t>Entry (formal) of merchandise</a:t>
                      </a:r>
                    </a:p>
                  </a:txBody>
                  <a:tcPr/>
                </a:tc>
                <a:tc>
                  <a:txBody>
                    <a:bodyPr/>
                    <a:lstStyle/>
                    <a:p>
                      <a:r>
                        <a:rPr lang="en-US" dirty="0"/>
                        <a:t>One step entry process; advance data prior to entry from non-traditional parties</a:t>
                      </a:r>
                    </a:p>
                  </a:txBody>
                  <a:tcPr/>
                </a:tc>
                <a:tc>
                  <a:txBody>
                    <a:bodyPr/>
                    <a:lstStyle/>
                    <a:p>
                      <a:r>
                        <a:rPr lang="en-US" dirty="0"/>
                        <a:t>Consider roles, responsibilities and liabilities for advance data</a:t>
                      </a:r>
                    </a:p>
                  </a:txBody>
                  <a:tcPr/>
                </a:tc>
                <a:extLst>
                  <a:ext uri="{0D108BD9-81ED-4DB2-BD59-A6C34878D82A}">
                    <a16:rowId xmlns:a16="http://schemas.microsoft.com/office/drawing/2014/main" val="3425060759"/>
                  </a:ext>
                </a:extLst>
              </a:tr>
              <a:tr h="630089">
                <a:tc>
                  <a:txBody>
                    <a:bodyPr/>
                    <a:lstStyle/>
                    <a:p>
                      <a:r>
                        <a:rPr lang="en-US" dirty="0"/>
                        <a:t>19 USC 1498</a:t>
                      </a:r>
                    </a:p>
                  </a:txBody>
                  <a:tcPr/>
                </a:tc>
                <a:tc>
                  <a:txBody>
                    <a:bodyPr/>
                    <a:lstStyle/>
                    <a:p>
                      <a:r>
                        <a:rPr lang="en-US" dirty="0"/>
                        <a:t>Informal entry of merchandise</a:t>
                      </a:r>
                    </a:p>
                  </a:txBody>
                  <a:tcPr/>
                </a:tc>
                <a:tc>
                  <a:txBody>
                    <a:bodyPr/>
                    <a:lstStyle/>
                    <a:p>
                      <a:r>
                        <a:rPr lang="en-US" dirty="0"/>
                        <a:t>Right to make informal entry</a:t>
                      </a:r>
                    </a:p>
                  </a:txBody>
                  <a:tcPr/>
                </a:tc>
                <a:tc>
                  <a:txBody>
                    <a:bodyPr/>
                    <a:lstStyle/>
                    <a:p>
                      <a:r>
                        <a:rPr lang="en-US" dirty="0"/>
                        <a:t>Appropriate party to file informal / de minimis entry and liabilities</a:t>
                      </a:r>
                    </a:p>
                  </a:txBody>
                  <a:tcPr/>
                </a:tc>
                <a:extLst>
                  <a:ext uri="{0D108BD9-81ED-4DB2-BD59-A6C34878D82A}">
                    <a16:rowId xmlns:a16="http://schemas.microsoft.com/office/drawing/2014/main" val="2618012819"/>
                  </a:ext>
                </a:extLst>
              </a:tr>
              <a:tr h="630089">
                <a:tc>
                  <a:txBody>
                    <a:bodyPr/>
                    <a:lstStyle/>
                    <a:p>
                      <a:r>
                        <a:rPr lang="en-US" dirty="0"/>
                        <a:t>19 USC 1321</a:t>
                      </a:r>
                    </a:p>
                  </a:txBody>
                  <a:tcPr/>
                </a:tc>
                <a:tc>
                  <a:txBody>
                    <a:bodyPr/>
                    <a:lstStyle/>
                    <a:p>
                      <a:r>
                        <a:rPr lang="en-US" dirty="0"/>
                        <a:t>Administrative exemptions (de minimis)</a:t>
                      </a:r>
                    </a:p>
                  </a:txBody>
                  <a:tcPr/>
                </a:tc>
                <a:tc>
                  <a:txBody>
                    <a:bodyPr/>
                    <a:lstStyle/>
                    <a:p>
                      <a:r>
                        <a:rPr lang="en-US" dirty="0"/>
                        <a:t>Data for de minimis entries, advance data prior to de minimis entry</a:t>
                      </a:r>
                    </a:p>
                  </a:txBody>
                  <a:tcPr/>
                </a:tc>
                <a:tc>
                  <a:txBody>
                    <a:bodyPr/>
                    <a:lstStyle/>
                    <a:p>
                      <a:r>
                        <a:rPr lang="en-US" dirty="0"/>
                        <a:t>Necessary data and liabilities for advance data</a:t>
                      </a:r>
                    </a:p>
                  </a:txBody>
                  <a:tcPr/>
                </a:tc>
                <a:extLst>
                  <a:ext uri="{0D108BD9-81ED-4DB2-BD59-A6C34878D82A}">
                    <a16:rowId xmlns:a16="http://schemas.microsoft.com/office/drawing/2014/main" val="2142041235"/>
                  </a:ext>
                </a:extLst>
              </a:tr>
            </a:tbl>
          </a:graphicData>
        </a:graphic>
      </p:graphicFrame>
    </p:spTree>
    <p:extLst>
      <p:ext uri="{BB962C8B-B14F-4D97-AF65-F5344CB8AC3E}">
        <p14:creationId xmlns:p14="http://schemas.microsoft.com/office/powerpoint/2010/main" val="45930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b="1" dirty="0">
                <a:solidFill>
                  <a:srgbClr val="002060"/>
                </a:solidFill>
                <a:latin typeface="+mn-lt"/>
              </a:rPr>
              <a:t>The 21</a:t>
            </a:r>
            <a:r>
              <a:rPr lang="en-US" b="1" baseline="30000" dirty="0">
                <a:solidFill>
                  <a:srgbClr val="002060"/>
                </a:solidFill>
                <a:latin typeface="+mn-lt"/>
              </a:rPr>
              <a:t>st</a:t>
            </a:r>
            <a:r>
              <a:rPr lang="en-US" b="1" dirty="0">
                <a:solidFill>
                  <a:srgbClr val="002060"/>
                </a:solidFill>
                <a:latin typeface="+mn-lt"/>
              </a:rPr>
              <a:t> Century</a:t>
            </a:r>
            <a:br>
              <a:rPr lang="en-US" b="1" dirty="0">
                <a:solidFill>
                  <a:srgbClr val="002060"/>
                </a:solidFill>
                <a:latin typeface="+mn-lt"/>
              </a:rPr>
            </a:br>
            <a:r>
              <a:rPr lang="en-US" b="1" dirty="0">
                <a:solidFill>
                  <a:srgbClr val="002060"/>
                </a:solidFill>
                <a:latin typeface="+mn-lt"/>
              </a:rPr>
              <a:t>B. Restricted Data Usage</a:t>
            </a:r>
          </a:p>
        </p:txBody>
      </p:sp>
      <p:graphicFrame>
        <p:nvGraphicFramePr>
          <p:cNvPr id="5" name="Table 4">
            <a:extLst>
              <a:ext uri="{FF2B5EF4-FFF2-40B4-BE49-F238E27FC236}">
                <a16:creationId xmlns:a16="http://schemas.microsoft.com/office/drawing/2014/main" id="{EDBCECAD-A5E6-A39F-789A-AE8A7A2232F0}"/>
              </a:ext>
            </a:extLst>
          </p:cNvPr>
          <p:cNvGraphicFramePr>
            <a:graphicFrameLocks noGrp="1"/>
          </p:cNvGraphicFramePr>
          <p:nvPr>
            <p:extLst>
              <p:ext uri="{D42A27DB-BD31-4B8C-83A1-F6EECF244321}">
                <p14:modId xmlns:p14="http://schemas.microsoft.com/office/powerpoint/2010/main" val="598427277"/>
              </p:ext>
            </p:extLst>
          </p:nvPr>
        </p:nvGraphicFramePr>
        <p:xfrm>
          <a:off x="838200" y="1825625"/>
          <a:ext cx="9291320" cy="4461937"/>
        </p:xfrm>
        <a:graphic>
          <a:graphicData uri="http://schemas.openxmlformats.org/drawingml/2006/table">
            <a:tbl>
              <a:tblPr firstRow="1" bandRow="1">
                <a:tableStyleId>{5C22544A-7EE6-4342-B048-85BDC9FD1C3A}</a:tableStyleId>
              </a:tblPr>
              <a:tblGrid>
                <a:gridCol w="2322830">
                  <a:extLst>
                    <a:ext uri="{9D8B030D-6E8A-4147-A177-3AD203B41FA5}">
                      <a16:colId xmlns:a16="http://schemas.microsoft.com/office/drawing/2014/main" val="1093710061"/>
                    </a:ext>
                  </a:extLst>
                </a:gridCol>
                <a:gridCol w="2322830">
                  <a:extLst>
                    <a:ext uri="{9D8B030D-6E8A-4147-A177-3AD203B41FA5}">
                      <a16:colId xmlns:a16="http://schemas.microsoft.com/office/drawing/2014/main" val="4165633385"/>
                    </a:ext>
                  </a:extLst>
                </a:gridCol>
                <a:gridCol w="2322830">
                  <a:extLst>
                    <a:ext uri="{9D8B030D-6E8A-4147-A177-3AD203B41FA5}">
                      <a16:colId xmlns:a16="http://schemas.microsoft.com/office/drawing/2014/main" val="3617697579"/>
                    </a:ext>
                  </a:extLst>
                </a:gridCol>
                <a:gridCol w="2322830">
                  <a:extLst>
                    <a:ext uri="{9D8B030D-6E8A-4147-A177-3AD203B41FA5}">
                      <a16:colId xmlns:a16="http://schemas.microsoft.com/office/drawing/2014/main" val="1457619068"/>
                    </a:ext>
                  </a:extLst>
                </a:gridCol>
              </a:tblGrid>
              <a:tr h="621457">
                <a:tc>
                  <a:txBody>
                    <a:bodyPr/>
                    <a:lstStyle/>
                    <a:p>
                      <a:r>
                        <a:rPr lang="en-US" dirty="0"/>
                        <a:t>Statute</a:t>
                      </a:r>
                    </a:p>
                  </a:txBody>
                  <a:tcPr/>
                </a:tc>
                <a:tc>
                  <a:txBody>
                    <a:bodyPr/>
                    <a:lstStyle/>
                    <a:p>
                      <a:r>
                        <a:rPr lang="en-US" dirty="0"/>
                        <a:t>Description</a:t>
                      </a:r>
                    </a:p>
                  </a:txBody>
                  <a:tcPr/>
                </a:tc>
                <a:tc>
                  <a:txBody>
                    <a:bodyPr/>
                    <a:lstStyle/>
                    <a:p>
                      <a:r>
                        <a:rPr lang="en-US" dirty="0"/>
                        <a:t>Issue</a:t>
                      </a:r>
                    </a:p>
                  </a:txBody>
                  <a:tcPr/>
                </a:tc>
                <a:tc>
                  <a:txBody>
                    <a:bodyPr/>
                    <a:lstStyle/>
                    <a:p>
                      <a:r>
                        <a:rPr lang="en-US" dirty="0"/>
                        <a:t>Considerations</a:t>
                      </a:r>
                    </a:p>
                  </a:txBody>
                  <a:tcPr/>
                </a:tc>
                <a:extLst>
                  <a:ext uri="{0D108BD9-81ED-4DB2-BD59-A6C34878D82A}">
                    <a16:rowId xmlns:a16="http://schemas.microsoft.com/office/drawing/2014/main" val="3073938581"/>
                  </a:ext>
                </a:extLst>
              </a:tr>
              <a:tr h="630089">
                <a:tc>
                  <a:txBody>
                    <a:bodyPr/>
                    <a:lstStyle/>
                    <a:p>
                      <a:r>
                        <a:rPr lang="en-US" dirty="0"/>
                        <a:t>19 USC 1415</a:t>
                      </a:r>
                    </a:p>
                  </a:txBody>
                  <a:tcPr/>
                </a:tc>
                <a:tc>
                  <a:txBody>
                    <a:bodyPr/>
                    <a:lstStyle/>
                    <a:p>
                      <a:r>
                        <a:rPr lang="en-US" dirty="0"/>
                        <a:t>Mandatory electronic cargo information</a:t>
                      </a:r>
                    </a:p>
                  </a:txBody>
                  <a:tcPr/>
                </a:tc>
                <a:tc>
                  <a:txBody>
                    <a:bodyPr/>
                    <a:lstStyle/>
                    <a:p>
                      <a:r>
                        <a:rPr lang="en-US" dirty="0"/>
                        <a:t>CBP authority for data usage</a:t>
                      </a:r>
                    </a:p>
                  </a:txBody>
                  <a:tcPr/>
                </a:tc>
                <a:tc>
                  <a:txBody>
                    <a:bodyPr/>
                    <a:lstStyle/>
                    <a:p>
                      <a:r>
                        <a:rPr lang="en-US" dirty="0"/>
                        <a:t>Expansion from safety/ security to any lawful purpose</a:t>
                      </a:r>
                    </a:p>
                  </a:txBody>
                  <a:tcPr/>
                </a:tc>
                <a:extLst>
                  <a:ext uri="{0D108BD9-81ED-4DB2-BD59-A6C34878D82A}">
                    <a16:rowId xmlns:a16="http://schemas.microsoft.com/office/drawing/2014/main" val="3425060759"/>
                  </a:ext>
                </a:extLst>
              </a:tr>
              <a:tr h="630089">
                <a:tc>
                  <a:txBody>
                    <a:bodyPr/>
                    <a:lstStyle/>
                    <a:p>
                      <a:r>
                        <a:rPr lang="en-US" dirty="0"/>
                        <a:t>19 USC 1628a </a:t>
                      </a:r>
                    </a:p>
                  </a:txBody>
                  <a:tcPr/>
                </a:tc>
                <a:tc>
                  <a:txBody>
                    <a:bodyPr/>
                    <a:lstStyle/>
                    <a:p>
                      <a:r>
                        <a:rPr lang="en-US" dirty="0"/>
                        <a:t>Exchange of data related to intellectual property enforcement</a:t>
                      </a:r>
                    </a:p>
                  </a:txBody>
                  <a:tcPr/>
                </a:tc>
                <a:tc>
                  <a:txBody>
                    <a:bodyPr/>
                    <a:lstStyle/>
                    <a:p>
                      <a:r>
                        <a:rPr lang="en-US" dirty="0"/>
                        <a:t>Providing enhanced shipment info and intermediary or marketplace info involved in import</a:t>
                      </a:r>
                    </a:p>
                  </a:txBody>
                  <a:tcPr/>
                </a:tc>
                <a:tc>
                  <a:txBody>
                    <a:bodyPr/>
                    <a:lstStyle/>
                    <a:p>
                      <a:r>
                        <a:rPr lang="en-US" dirty="0"/>
                        <a:t>Role and responsibility of intermediary facilitating such transactions</a:t>
                      </a:r>
                    </a:p>
                  </a:txBody>
                  <a:tcPr/>
                </a:tc>
                <a:extLst>
                  <a:ext uri="{0D108BD9-81ED-4DB2-BD59-A6C34878D82A}">
                    <a16:rowId xmlns:a16="http://schemas.microsoft.com/office/drawing/2014/main" val="2618012819"/>
                  </a:ext>
                </a:extLst>
              </a:tr>
              <a:tr h="630089">
                <a:tc>
                  <a:txBody>
                    <a:bodyPr/>
                    <a:lstStyle/>
                    <a:p>
                      <a:r>
                        <a:rPr lang="en-US" dirty="0"/>
                        <a:t>19 USC 1628b</a:t>
                      </a:r>
                    </a:p>
                  </a:txBody>
                  <a:tcPr/>
                </a:tc>
                <a:tc>
                  <a:txBody>
                    <a:bodyPr/>
                    <a:lstStyle/>
                    <a:p>
                      <a:r>
                        <a:rPr lang="en-US" dirty="0"/>
                        <a:t>Exchange of data related to trade enforcement</a:t>
                      </a:r>
                    </a:p>
                  </a:txBody>
                  <a:tcPr/>
                </a:tc>
                <a:tc>
                  <a:txBody>
                    <a:bodyPr/>
                    <a:lstStyle/>
                    <a:p>
                      <a:r>
                        <a:rPr lang="en-US" dirty="0"/>
                        <a:t>Providing enhanced shipment info to marketplace or intermediary to support compliance </a:t>
                      </a:r>
                    </a:p>
                  </a:txBody>
                  <a:tcPr/>
                </a:tc>
                <a:tc>
                  <a:txBody>
                    <a:bodyPr/>
                    <a:lstStyle/>
                    <a:p>
                      <a:r>
                        <a:rPr lang="en-US" dirty="0"/>
                        <a:t>Role and responsibility of intermediary receiving such info</a:t>
                      </a:r>
                    </a:p>
                  </a:txBody>
                  <a:tcPr/>
                </a:tc>
                <a:extLst>
                  <a:ext uri="{0D108BD9-81ED-4DB2-BD59-A6C34878D82A}">
                    <a16:rowId xmlns:a16="http://schemas.microsoft.com/office/drawing/2014/main" val="2142041235"/>
                  </a:ext>
                </a:extLst>
              </a:tr>
            </a:tbl>
          </a:graphicData>
        </a:graphic>
      </p:graphicFrame>
    </p:spTree>
    <p:extLst>
      <p:ext uri="{BB962C8B-B14F-4D97-AF65-F5344CB8AC3E}">
        <p14:creationId xmlns:p14="http://schemas.microsoft.com/office/powerpoint/2010/main" val="318927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b="1" dirty="0">
                <a:solidFill>
                  <a:srgbClr val="002060"/>
                </a:solidFill>
                <a:latin typeface="+mn-lt"/>
              </a:rPr>
              <a:t>The 21</a:t>
            </a:r>
            <a:r>
              <a:rPr lang="en-US" b="1" baseline="30000" dirty="0">
                <a:solidFill>
                  <a:srgbClr val="002060"/>
                </a:solidFill>
                <a:latin typeface="+mn-lt"/>
              </a:rPr>
              <a:t>st</a:t>
            </a:r>
            <a:r>
              <a:rPr lang="en-US" b="1" dirty="0">
                <a:solidFill>
                  <a:srgbClr val="002060"/>
                </a:solidFill>
                <a:latin typeface="+mn-lt"/>
              </a:rPr>
              <a:t> Century</a:t>
            </a:r>
            <a:br>
              <a:rPr lang="en-US" b="1" dirty="0">
                <a:solidFill>
                  <a:srgbClr val="002060"/>
                </a:solidFill>
                <a:latin typeface="+mn-lt"/>
              </a:rPr>
            </a:br>
            <a:r>
              <a:rPr lang="en-US" b="1" dirty="0">
                <a:solidFill>
                  <a:srgbClr val="002060"/>
                </a:solidFill>
                <a:latin typeface="+mn-lt"/>
              </a:rPr>
              <a:t>C. Narrow Visibility &amp; Accountability</a:t>
            </a:r>
          </a:p>
        </p:txBody>
      </p:sp>
      <p:graphicFrame>
        <p:nvGraphicFramePr>
          <p:cNvPr id="5" name="Table 4">
            <a:extLst>
              <a:ext uri="{FF2B5EF4-FFF2-40B4-BE49-F238E27FC236}">
                <a16:creationId xmlns:a16="http://schemas.microsoft.com/office/drawing/2014/main" id="{EDBCECAD-A5E6-A39F-789A-AE8A7A2232F0}"/>
              </a:ext>
            </a:extLst>
          </p:cNvPr>
          <p:cNvGraphicFramePr>
            <a:graphicFrameLocks noGrp="1"/>
          </p:cNvGraphicFramePr>
          <p:nvPr>
            <p:extLst>
              <p:ext uri="{D42A27DB-BD31-4B8C-83A1-F6EECF244321}">
                <p14:modId xmlns:p14="http://schemas.microsoft.com/office/powerpoint/2010/main" val="1235266571"/>
              </p:ext>
            </p:extLst>
          </p:nvPr>
        </p:nvGraphicFramePr>
        <p:xfrm>
          <a:off x="838200" y="2488182"/>
          <a:ext cx="9799320" cy="2724577"/>
        </p:xfrm>
        <a:graphic>
          <a:graphicData uri="http://schemas.openxmlformats.org/drawingml/2006/table">
            <a:tbl>
              <a:tblPr firstRow="1" bandRow="1">
                <a:tableStyleId>{5C22544A-7EE6-4342-B048-85BDC9FD1C3A}</a:tableStyleId>
              </a:tblPr>
              <a:tblGrid>
                <a:gridCol w="2449830">
                  <a:extLst>
                    <a:ext uri="{9D8B030D-6E8A-4147-A177-3AD203B41FA5}">
                      <a16:colId xmlns:a16="http://schemas.microsoft.com/office/drawing/2014/main" val="1093710061"/>
                    </a:ext>
                  </a:extLst>
                </a:gridCol>
                <a:gridCol w="2449830">
                  <a:extLst>
                    <a:ext uri="{9D8B030D-6E8A-4147-A177-3AD203B41FA5}">
                      <a16:colId xmlns:a16="http://schemas.microsoft.com/office/drawing/2014/main" val="4165633385"/>
                    </a:ext>
                  </a:extLst>
                </a:gridCol>
                <a:gridCol w="2498480">
                  <a:extLst>
                    <a:ext uri="{9D8B030D-6E8A-4147-A177-3AD203B41FA5}">
                      <a16:colId xmlns:a16="http://schemas.microsoft.com/office/drawing/2014/main" val="3617697579"/>
                    </a:ext>
                  </a:extLst>
                </a:gridCol>
                <a:gridCol w="2401180">
                  <a:extLst>
                    <a:ext uri="{9D8B030D-6E8A-4147-A177-3AD203B41FA5}">
                      <a16:colId xmlns:a16="http://schemas.microsoft.com/office/drawing/2014/main" val="1457619068"/>
                    </a:ext>
                  </a:extLst>
                </a:gridCol>
              </a:tblGrid>
              <a:tr h="621457">
                <a:tc>
                  <a:txBody>
                    <a:bodyPr/>
                    <a:lstStyle/>
                    <a:p>
                      <a:r>
                        <a:rPr lang="en-US" dirty="0"/>
                        <a:t>Statute</a:t>
                      </a:r>
                    </a:p>
                  </a:txBody>
                  <a:tcPr/>
                </a:tc>
                <a:tc>
                  <a:txBody>
                    <a:bodyPr/>
                    <a:lstStyle/>
                    <a:p>
                      <a:r>
                        <a:rPr lang="en-US" dirty="0"/>
                        <a:t>Description</a:t>
                      </a:r>
                    </a:p>
                  </a:txBody>
                  <a:tcPr/>
                </a:tc>
                <a:tc>
                  <a:txBody>
                    <a:bodyPr/>
                    <a:lstStyle/>
                    <a:p>
                      <a:r>
                        <a:rPr lang="en-US" dirty="0"/>
                        <a:t>Issue</a:t>
                      </a:r>
                    </a:p>
                  </a:txBody>
                  <a:tcPr/>
                </a:tc>
                <a:tc>
                  <a:txBody>
                    <a:bodyPr/>
                    <a:lstStyle/>
                    <a:p>
                      <a:r>
                        <a:rPr lang="en-US" dirty="0"/>
                        <a:t>Considerations</a:t>
                      </a:r>
                    </a:p>
                  </a:txBody>
                  <a:tcPr/>
                </a:tc>
                <a:extLst>
                  <a:ext uri="{0D108BD9-81ED-4DB2-BD59-A6C34878D82A}">
                    <a16:rowId xmlns:a16="http://schemas.microsoft.com/office/drawing/2014/main" val="3073938581"/>
                  </a:ext>
                </a:extLst>
              </a:tr>
              <a:tr h="630089">
                <a:tc>
                  <a:txBody>
                    <a:bodyPr/>
                    <a:lstStyle/>
                    <a:p>
                      <a:r>
                        <a:rPr lang="en-US" dirty="0"/>
                        <a:t>19 USC</a:t>
                      </a:r>
                      <a:r>
                        <a:rPr lang="en-US" baseline="0" dirty="0"/>
                        <a:t> 1508</a:t>
                      </a:r>
                      <a:endParaRPr lang="en-US" dirty="0"/>
                    </a:p>
                  </a:txBody>
                  <a:tcPr/>
                </a:tc>
                <a:tc>
                  <a:txBody>
                    <a:bodyPr/>
                    <a:lstStyle/>
                    <a:p>
                      <a:r>
                        <a:rPr lang="en-US" dirty="0"/>
                        <a:t>Recordkeeping</a:t>
                      </a:r>
                    </a:p>
                  </a:txBody>
                  <a:tcPr/>
                </a:tc>
                <a:tc>
                  <a:txBody>
                    <a:bodyPr/>
                    <a:lstStyle/>
                    <a:p>
                      <a:r>
                        <a:rPr lang="en-US" dirty="0"/>
                        <a:t>Broaden requirements to cover marketplaces and non-traditional parties</a:t>
                      </a:r>
                    </a:p>
                  </a:txBody>
                  <a:tcPr/>
                </a:tc>
                <a:tc>
                  <a:txBody>
                    <a:bodyPr/>
                    <a:lstStyle/>
                    <a:p>
                      <a:r>
                        <a:rPr lang="en-US" dirty="0"/>
                        <a:t>Responsibility should be known and commensurate to role in transaction</a:t>
                      </a:r>
                    </a:p>
                  </a:txBody>
                  <a:tcPr/>
                </a:tc>
                <a:extLst>
                  <a:ext uri="{0D108BD9-81ED-4DB2-BD59-A6C34878D82A}">
                    <a16:rowId xmlns:a16="http://schemas.microsoft.com/office/drawing/2014/main" val="3425060759"/>
                  </a:ext>
                </a:extLst>
              </a:tr>
              <a:tr h="630089">
                <a:tc>
                  <a:txBody>
                    <a:bodyPr/>
                    <a:lstStyle/>
                    <a:p>
                      <a:r>
                        <a:rPr lang="en-US" dirty="0"/>
                        <a:t>19 USC 1509</a:t>
                      </a:r>
                    </a:p>
                  </a:txBody>
                  <a:tcPr/>
                </a:tc>
                <a:tc>
                  <a:txBody>
                    <a:bodyPr/>
                    <a:lstStyle/>
                    <a:p>
                      <a:r>
                        <a:rPr lang="en-US" dirty="0"/>
                        <a:t>Examination of books and witnesses</a:t>
                      </a:r>
                    </a:p>
                  </a:txBody>
                  <a:tcPr/>
                </a:tc>
                <a:tc>
                  <a:txBody>
                    <a:bodyPr/>
                    <a:lstStyle/>
                    <a:p>
                      <a:r>
                        <a:rPr lang="en-US" dirty="0"/>
                        <a:t>Apply adverse inference if fail to comply</a:t>
                      </a:r>
                    </a:p>
                  </a:txBody>
                  <a:tcPr/>
                </a:tc>
                <a:tc>
                  <a:txBody>
                    <a:bodyPr/>
                    <a:lstStyle/>
                    <a:p>
                      <a:r>
                        <a:rPr lang="en-US" dirty="0"/>
                        <a:t>Reasonable, knowing standards, not strict liability</a:t>
                      </a:r>
                    </a:p>
                  </a:txBody>
                  <a:tcPr/>
                </a:tc>
                <a:extLst>
                  <a:ext uri="{0D108BD9-81ED-4DB2-BD59-A6C34878D82A}">
                    <a16:rowId xmlns:a16="http://schemas.microsoft.com/office/drawing/2014/main" val="2618012819"/>
                  </a:ext>
                </a:extLst>
              </a:tr>
            </a:tbl>
          </a:graphicData>
        </a:graphic>
      </p:graphicFrame>
    </p:spTree>
    <p:extLst>
      <p:ext uri="{BB962C8B-B14F-4D97-AF65-F5344CB8AC3E}">
        <p14:creationId xmlns:p14="http://schemas.microsoft.com/office/powerpoint/2010/main" val="372055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noAutofit/>
          </a:bodyPr>
          <a:lstStyle/>
          <a:p>
            <a:r>
              <a:rPr lang="en-US" sz="3200" b="1" dirty="0">
                <a:solidFill>
                  <a:srgbClr val="002060"/>
                </a:solidFill>
                <a:latin typeface="+mn-lt"/>
              </a:rPr>
              <a:t>The 21</a:t>
            </a:r>
            <a:r>
              <a:rPr lang="en-US" sz="3200" b="1" baseline="30000" dirty="0">
                <a:solidFill>
                  <a:srgbClr val="002060"/>
                </a:solidFill>
                <a:latin typeface="+mn-lt"/>
              </a:rPr>
              <a:t>st</a:t>
            </a:r>
            <a:r>
              <a:rPr lang="en-US" sz="3200" b="1" dirty="0">
                <a:solidFill>
                  <a:srgbClr val="002060"/>
                </a:solidFill>
                <a:latin typeface="+mn-lt"/>
              </a:rPr>
              <a:t> Century</a:t>
            </a:r>
            <a:br>
              <a:rPr lang="en-US" sz="3200" b="1" dirty="0">
                <a:solidFill>
                  <a:srgbClr val="002060"/>
                </a:solidFill>
                <a:latin typeface="+mn-lt"/>
              </a:rPr>
            </a:br>
            <a:r>
              <a:rPr lang="en-US" sz="3200" b="1" dirty="0">
                <a:solidFill>
                  <a:srgbClr val="002060"/>
                </a:solidFill>
                <a:latin typeface="+mn-lt"/>
              </a:rPr>
              <a:t>D. Untimely &amp; Ineffective Enforcement</a:t>
            </a:r>
            <a:br>
              <a:rPr lang="en-US" sz="3200" b="1" dirty="0">
                <a:solidFill>
                  <a:srgbClr val="002060"/>
                </a:solidFill>
                <a:latin typeface="+mn-lt"/>
              </a:rPr>
            </a:br>
            <a:r>
              <a:rPr lang="en-US" sz="3200" b="1" dirty="0">
                <a:solidFill>
                  <a:srgbClr val="002060"/>
                </a:solidFill>
                <a:latin typeface="+mn-lt"/>
              </a:rPr>
              <a:t>1. Preventing Loss of Revenue</a:t>
            </a:r>
          </a:p>
        </p:txBody>
      </p:sp>
      <p:graphicFrame>
        <p:nvGraphicFramePr>
          <p:cNvPr id="5" name="Table 4">
            <a:extLst>
              <a:ext uri="{FF2B5EF4-FFF2-40B4-BE49-F238E27FC236}">
                <a16:creationId xmlns:a16="http://schemas.microsoft.com/office/drawing/2014/main" id="{EDBCECAD-A5E6-A39F-789A-AE8A7A2232F0}"/>
              </a:ext>
            </a:extLst>
          </p:cNvPr>
          <p:cNvGraphicFramePr>
            <a:graphicFrameLocks noGrp="1"/>
          </p:cNvGraphicFramePr>
          <p:nvPr>
            <p:extLst>
              <p:ext uri="{D42A27DB-BD31-4B8C-83A1-F6EECF244321}">
                <p14:modId xmlns:p14="http://schemas.microsoft.com/office/powerpoint/2010/main" val="717470214"/>
              </p:ext>
            </p:extLst>
          </p:nvPr>
        </p:nvGraphicFramePr>
        <p:xfrm>
          <a:off x="980440" y="1715600"/>
          <a:ext cx="9585960" cy="4187617"/>
        </p:xfrm>
        <a:graphic>
          <a:graphicData uri="http://schemas.openxmlformats.org/drawingml/2006/table">
            <a:tbl>
              <a:tblPr firstRow="1" bandRow="1">
                <a:tableStyleId>{5C22544A-7EE6-4342-B048-85BDC9FD1C3A}</a:tableStyleId>
              </a:tblPr>
              <a:tblGrid>
                <a:gridCol w="2396490">
                  <a:extLst>
                    <a:ext uri="{9D8B030D-6E8A-4147-A177-3AD203B41FA5}">
                      <a16:colId xmlns:a16="http://schemas.microsoft.com/office/drawing/2014/main" val="1093710061"/>
                    </a:ext>
                  </a:extLst>
                </a:gridCol>
                <a:gridCol w="2396490">
                  <a:extLst>
                    <a:ext uri="{9D8B030D-6E8A-4147-A177-3AD203B41FA5}">
                      <a16:colId xmlns:a16="http://schemas.microsoft.com/office/drawing/2014/main" val="4165633385"/>
                    </a:ext>
                  </a:extLst>
                </a:gridCol>
                <a:gridCol w="2396490">
                  <a:extLst>
                    <a:ext uri="{9D8B030D-6E8A-4147-A177-3AD203B41FA5}">
                      <a16:colId xmlns:a16="http://schemas.microsoft.com/office/drawing/2014/main" val="3617697579"/>
                    </a:ext>
                  </a:extLst>
                </a:gridCol>
                <a:gridCol w="2396490">
                  <a:extLst>
                    <a:ext uri="{9D8B030D-6E8A-4147-A177-3AD203B41FA5}">
                      <a16:colId xmlns:a16="http://schemas.microsoft.com/office/drawing/2014/main" val="1457619068"/>
                    </a:ext>
                  </a:extLst>
                </a:gridCol>
              </a:tblGrid>
              <a:tr h="621457">
                <a:tc>
                  <a:txBody>
                    <a:bodyPr/>
                    <a:lstStyle/>
                    <a:p>
                      <a:r>
                        <a:rPr lang="en-US" dirty="0"/>
                        <a:t>Statute</a:t>
                      </a:r>
                    </a:p>
                  </a:txBody>
                  <a:tcPr/>
                </a:tc>
                <a:tc>
                  <a:txBody>
                    <a:bodyPr/>
                    <a:lstStyle/>
                    <a:p>
                      <a:r>
                        <a:rPr lang="en-US" dirty="0"/>
                        <a:t>Description</a:t>
                      </a:r>
                    </a:p>
                  </a:txBody>
                  <a:tcPr/>
                </a:tc>
                <a:tc>
                  <a:txBody>
                    <a:bodyPr/>
                    <a:lstStyle/>
                    <a:p>
                      <a:r>
                        <a:rPr lang="en-US" dirty="0"/>
                        <a:t>Issue</a:t>
                      </a:r>
                    </a:p>
                  </a:txBody>
                  <a:tcPr/>
                </a:tc>
                <a:tc>
                  <a:txBody>
                    <a:bodyPr/>
                    <a:lstStyle/>
                    <a:p>
                      <a:r>
                        <a:rPr lang="en-US" dirty="0"/>
                        <a:t>Considerations</a:t>
                      </a:r>
                    </a:p>
                  </a:txBody>
                  <a:tcPr/>
                </a:tc>
                <a:extLst>
                  <a:ext uri="{0D108BD9-81ED-4DB2-BD59-A6C34878D82A}">
                    <a16:rowId xmlns:a16="http://schemas.microsoft.com/office/drawing/2014/main" val="3073938581"/>
                  </a:ext>
                </a:extLst>
              </a:tr>
              <a:tr h="630089">
                <a:tc>
                  <a:txBody>
                    <a:bodyPr/>
                    <a:lstStyle/>
                    <a:p>
                      <a:r>
                        <a:rPr lang="en-US" dirty="0"/>
                        <a:t>19 U.S.C. 4320, 1321, 1498</a:t>
                      </a:r>
                    </a:p>
                  </a:txBody>
                  <a:tcPr/>
                </a:tc>
                <a:tc>
                  <a:txBody>
                    <a:bodyPr/>
                    <a:lstStyle/>
                    <a:p>
                      <a:r>
                        <a:rPr lang="en-US" dirty="0"/>
                        <a:t>Importer of record program</a:t>
                      </a:r>
                    </a:p>
                  </a:txBody>
                  <a:tcPr/>
                </a:tc>
                <a:tc>
                  <a:txBody>
                    <a:bodyPr/>
                    <a:lstStyle/>
                    <a:p>
                      <a:r>
                        <a:rPr lang="en-US" dirty="0"/>
                        <a:t>CBP’s ability to prohibit suspended or debarred parties from importing</a:t>
                      </a:r>
                    </a:p>
                  </a:txBody>
                  <a:tcPr/>
                </a:tc>
                <a:tc>
                  <a:txBody>
                    <a:bodyPr/>
                    <a:lstStyle/>
                    <a:p>
                      <a:r>
                        <a:rPr lang="en-US" dirty="0"/>
                        <a:t>Use of SAM exclusion list; federal-wide system; ACE flags</a:t>
                      </a:r>
                    </a:p>
                  </a:txBody>
                  <a:tcPr/>
                </a:tc>
                <a:extLst>
                  <a:ext uri="{0D108BD9-81ED-4DB2-BD59-A6C34878D82A}">
                    <a16:rowId xmlns:a16="http://schemas.microsoft.com/office/drawing/2014/main" val="3425060759"/>
                  </a:ext>
                </a:extLst>
              </a:tr>
              <a:tr h="630089">
                <a:tc>
                  <a:txBody>
                    <a:bodyPr/>
                    <a:lstStyle/>
                    <a:p>
                      <a:r>
                        <a:rPr lang="en-US" dirty="0"/>
                        <a:t>19 USC 1623</a:t>
                      </a:r>
                    </a:p>
                  </a:txBody>
                  <a:tcPr/>
                </a:tc>
                <a:tc>
                  <a:txBody>
                    <a:bodyPr/>
                    <a:lstStyle/>
                    <a:p>
                      <a:r>
                        <a:rPr lang="en-US" dirty="0"/>
                        <a:t>Bonds and other security</a:t>
                      </a:r>
                    </a:p>
                  </a:txBody>
                  <a:tcPr/>
                </a:tc>
                <a:tc>
                  <a:txBody>
                    <a:bodyPr/>
                    <a:lstStyle/>
                    <a:p>
                      <a:r>
                        <a:rPr lang="en-US" dirty="0"/>
                        <a:t>Updating bonding requirements and conditions; information sharing with sureties</a:t>
                      </a:r>
                    </a:p>
                  </a:txBody>
                  <a:tcPr/>
                </a:tc>
                <a:tc>
                  <a:txBody>
                    <a:bodyPr/>
                    <a:lstStyle/>
                    <a:p>
                      <a:r>
                        <a:rPr lang="en-US" dirty="0"/>
                        <a:t>Bond sufficiency/ security standards; surety visibility, SOL period, interest calculation</a:t>
                      </a:r>
                    </a:p>
                  </a:txBody>
                  <a:tcPr/>
                </a:tc>
                <a:extLst>
                  <a:ext uri="{0D108BD9-81ED-4DB2-BD59-A6C34878D82A}">
                    <a16:rowId xmlns:a16="http://schemas.microsoft.com/office/drawing/2014/main" val="2142041235"/>
                  </a:ext>
                </a:extLst>
              </a:tr>
              <a:tr h="630089">
                <a:tc>
                  <a:txBody>
                    <a:bodyPr/>
                    <a:lstStyle/>
                    <a:p>
                      <a:r>
                        <a:rPr lang="en-US" dirty="0"/>
                        <a:t>19 USC 1517</a:t>
                      </a:r>
                    </a:p>
                  </a:txBody>
                  <a:tcPr/>
                </a:tc>
                <a:tc>
                  <a:txBody>
                    <a:bodyPr/>
                    <a:lstStyle/>
                    <a:p>
                      <a:r>
                        <a:rPr lang="en-US" dirty="0"/>
                        <a:t>Investigative procedures for AD/ CVD evasion claims</a:t>
                      </a:r>
                    </a:p>
                  </a:txBody>
                  <a:tcPr/>
                </a:tc>
                <a:tc>
                  <a:txBody>
                    <a:bodyPr/>
                    <a:lstStyle/>
                    <a:p>
                      <a:r>
                        <a:rPr lang="en-US" dirty="0"/>
                        <a:t>Permitting CBP to disclose importer not named in EAPA allegation</a:t>
                      </a:r>
                    </a:p>
                  </a:txBody>
                  <a:tcPr/>
                </a:tc>
                <a:tc>
                  <a:txBody>
                    <a:bodyPr/>
                    <a:lstStyle/>
                    <a:p>
                      <a:r>
                        <a:rPr lang="en-US" dirty="0"/>
                        <a:t>Time frame (due process); changed circumstances prior to determination</a:t>
                      </a:r>
                    </a:p>
                  </a:txBody>
                  <a:tcPr/>
                </a:tc>
                <a:extLst>
                  <a:ext uri="{0D108BD9-81ED-4DB2-BD59-A6C34878D82A}">
                    <a16:rowId xmlns:a16="http://schemas.microsoft.com/office/drawing/2014/main" val="2817202099"/>
                  </a:ext>
                </a:extLst>
              </a:tr>
            </a:tbl>
          </a:graphicData>
        </a:graphic>
      </p:graphicFrame>
    </p:spTree>
    <p:extLst>
      <p:ext uri="{BB962C8B-B14F-4D97-AF65-F5344CB8AC3E}">
        <p14:creationId xmlns:p14="http://schemas.microsoft.com/office/powerpoint/2010/main" val="149827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37-7F97-D479-9A57-945317243B55}"/>
              </a:ext>
            </a:extLst>
          </p:cNvPr>
          <p:cNvSpPr>
            <a:spLocks noGrp="1"/>
          </p:cNvSpPr>
          <p:nvPr>
            <p:ph type="title"/>
          </p:nvPr>
        </p:nvSpPr>
        <p:spPr>
          <a:xfrm>
            <a:off x="838200" y="1803400"/>
            <a:ext cx="10515600" cy="1325563"/>
          </a:xfrm>
        </p:spPr>
        <p:txBody>
          <a:bodyPr>
            <a:normAutofit/>
          </a:bodyPr>
          <a:lstStyle/>
          <a:p>
            <a:r>
              <a:rPr lang="en-US" b="1" dirty="0">
                <a:solidFill>
                  <a:srgbClr val="002060"/>
                </a:solidFill>
                <a:latin typeface="+mn-lt"/>
                <a:cs typeface="Calibri" panose="020F0502020204030204" pitchFamily="34" charset="0"/>
              </a:rPr>
              <a:t>Customs Broker Verification of </a:t>
            </a:r>
            <a:br>
              <a:rPr lang="en-US" b="1" dirty="0">
                <a:solidFill>
                  <a:srgbClr val="002060"/>
                </a:solidFill>
                <a:latin typeface="+mn-lt"/>
                <a:cs typeface="Calibri" panose="020F0502020204030204" pitchFamily="34" charset="0"/>
              </a:rPr>
            </a:br>
            <a:r>
              <a:rPr lang="en-US" b="1" dirty="0">
                <a:solidFill>
                  <a:srgbClr val="002060"/>
                </a:solidFill>
                <a:latin typeface="+mn-lt"/>
                <a:cs typeface="Calibri" panose="020F0502020204030204" pitchFamily="34" charset="0"/>
              </a:rPr>
              <a:t>Importer’s Identity</a:t>
            </a:r>
          </a:p>
        </p:txBody>
      </p:sp>
      <p:pic>
        <p:nvPicPr>
          <p:cNvPr id="4" name="Picture 2" descr="Theft And Loss - Identity Clipart Png, Transparent Png , Transparent Png  Image - PNGitem">
            <a:extLst>
              <a:ext uri="{FF2B5EF4-FFF2-40B4-BE49-F238E27FC236}">
                <a16:creationId xmlns:a16="http://schemas.microsoft.com/office/drawing/2014/main" id="{F075C718-3D14-FE31-24DE-B222F228A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011" y="3410815"/>
            <a:ext cx="2217977" cy="170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8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noAutofit/>
          </a:bodyPr>
          <a:lstStyle/>
          <a:p>
            <a:r>
              <a:rPr lang="en-US" sz="3200" b="1" dirty="0">
                <a:solidFill>
                  <a:srgbClr val="002060"/>
                </a:solidFill>
                <a:latin typeface="+mn-lt"/>
              </a:rPr>
              <a:t>The 21</a:t>
            </a:r>
            <a:r>
              <a:rPr lang="en-US" sz="3200" b="1" baseline="30000" dirty="0">
                <a:solidFill>
                  <a:srgbClr val="002060"/>
                </a:solidFill>
                <a:latin typeface="+mn-lt"/>
              </a:rPr>
              <a:t>st</a:t>
            </a:r>
            <a:r>
              <a:rPr lang="en-US" sz="3200" b="1" dirty="0">
                <a:solidFill>
                  <a:srgbClr val="002060"/>
                </a:solidFill>
                <a:latin typeface="+mn-lt"/>
              </a:rPr>
              <a:t> Century</a:t>
            </a:r>
            <a:br>
              <a:rPr lang="en-US" sz="3200" b="1" dirty="0">
                <a:solidFill>
                  <a:srgbClr val="002060"/>
                </a:solidFill>
                <a:latin typeface="+mn-lt"/>
              </a:rPr>
            </a:br>
            <a:r>
              <a:rPr lang="en-US" sz="3200" b="1" dirty="0">
                <a:solidFill>
                  <a:srgbClr val="002060"/>
                </a:solidFill>
                <a:latin typeface="+mn-lt"/>
              </a:rPr>
              <a:t>D. Untimely &amp; Ineffective Enforcement</a:t>
            </a:r>
            <a:br>
              <a:rPr lang="en-US" sz="3200" b="1" dirty="0">
                <a:solidFill>
                  <a:srgbClr val="002060"/>
                </a:solidFill>
                <a:latin typeface="+mn-lt"/>
              </a:rPr>
            </a:br>
            <a:r>
              <a:rPr lang="en-US" sz="3200" b="1" dirty="0">
                <a:solidFill>
                  <a:srgbClr val="002060"/>
                </a:solidFill>
                <a:latin typeface="+mn-lt"/>
              </a:rPr>
              <a:t>2. Streamlining Enforcement to Protect Assets/Consumers</a:t>
            </a:r>
          </a:p>
        </p:txBody>
      </p:sp>
      <p:graphicFrame>
        <p:nvGraphicFramePr>
          <p:cNvPr id="5" name="Table 4">
            <a:extLst>
              <a:ext uri="{FF2B5EF4-FFF2-40B4-BE49-F238E27FC236}">
                <a16:creationId xmlns:a16="http://schemas.microsoft.com/office/drawing/2014/main" id="{EDBCECAD-A5E6-A39F-789A-AE8A7A2232F0}"/>
              </a:ext>
            </a:extLst>
          </p:cNvPr>
          <p:cNvGraphicFramePr>
            <a:graphicFrameLocks noGrp="1"/>
          </p:cNvGraphicFramePr>
          <p:nvPr>
            <p:extLst>
              <p:ext uri="{D42A27DB-BD31-4B8C-83A1-F6EECF244321}">
                <p14:modId xmlns:p14="http://schemas.microsoft.com/office/powerpoint/2010/main" val="1377286426"/>
              </p:ext>
            </p:extLst>
          </p:nvPr>
        </p:nvGraphicFramePr>
        <p:xfrm>
          <a:off x="1325880" y="2264240"/>
          <a:ext cx="9149080" cy="3638977"/>
        </p:xfrm>
        <a:graphic>
          <a:graphicData uri="http://schemas.openxmlformats.org/drawingml/2006/table">
            <a:tbl>
              <a:tblPr firstRow="1" bandRow="1">
                <a:tableStyleId>{5C22544A-7EE6-4342-B048-85BDC9FD1C3A}</a:tableStyleId>
              </a:tblPr>
              <a:tblGrid>
                <a:gridCol w="2287270">
                  <a:extLst>
                    <a:ext uri="{9D8B030D-6E8A-4147-A177-3AD203B41FA5}">
                      <a16:colId xmlns:a16="http://schemas.microsoft.com/office/drawing/2014/main" val="1093710061"/>
                    </a:ext>
                  </a:extLst>
                </a:gridCol>
                <a:gridCol w="2287270">
                  <a:extLst>
                    <a:ext uri="{9D8B030D-6E8A-4147-A177-3AD203B41FA5}">
                      <a16:colId xmlns:a16="http://schemas.microsoft.com/office/drawing/2014/main" val="4165633385"/>
                    </a:ext>
                  </a:extLst>
                </a:gridCol>
                <a:gridCol w="2287270">
                  <a:extLst>
                    <a:ext uri="{9D8B030D-6E8A-4147-A177-3AD203B41FA5}">
                      <a16:colId xmlns:a16="http://schemas.microsoft.com/office/drawing/2014/main" val="3617697579"/>
                    </a:ext>
                  </a:extLst>
                </a:gridCol>
                <a:gridCol w="2287270">
                  <a:extLst>
                    <a:ext uri="{9D8B030D-6E8A-4147-A177-3AD203B41FA5}">
                      <a16:colId xmlns:a16="http://schemas.microsoft.com/office/drawing/2014/main" val="1457619068"/>
                    </a:ext>
                  </a:extLst>
                </a:gridCol>
              </a:tblGrid>
              <a:tr h="621457">
                <a:tc>
                  <a:txBody>
                    <a:bodyPr/>
                    <a:lstStyle/>
                    <a:p>
                      <a:r>
                        <a:rPr lang="en-US" dirty="0"/>
                        <a:t>Statute</a:t>
                      </a:r>
                    </a:p>
                  </a:txBody>
                  <a:tcPr/>
                </a:tc>
                <a:tc>
                  <a:txBody>
                    <a:bodyPr/>
                    <a:lstStyle/>
                    <a:p>
                      <a:r>
                        <a:rPr lang="en-US" dirty="0"/>
                        <a:t>Description</a:t>
                      </a:r>
                    </a:p>
                  </a:txBody>
                  <a:tcPr/>
                </a:tc>
                <a:tc>
                  <a:txBody>
                    <a:bodyPr/>
                    <a:lstStyle/>
                    <a:p>
                      <a:r>
                        <a:rPr lang="en-US" dirty="0"/>
                        <a:t>Issue</a:t>
                      </a:r>
                    </a:p>
                  </a:txBody>
                  <a:tcPr/>
                </a:tc>
                <a:tc>
                  <a:txBody>
                    <a:bodyPr/>
                    <a:lstStyle/>
                    <a:p>
                      <a:r>
                        <a:rPr lang="en-US" dirty="0"/>
                        <a:t>Considerations</a:t>
                      </a:r>
                    </a:p>
                  </a:txBody>
                  <a:tcPr/>
                </a:tc>
                <a:extLst>
                  <a:ext uri="{0D108BD9-81ED-4DB2-BD59-A6C34878D82A}">
                    <a16:rowId xmlns:a16="http://schemas.microsoft.com/office/drawing/2014/main" val="3073938581"/>
                  </a:ext>
                </a:extLst>
              </a:tr>
              <a:tr h="630089">
                <a:tc>
                  <a:txBody>
                    <a:bodyPr/>
                    <a:lstStyle/>
                    <a:p>
                      <a:r>
                        <a:rPr lang="en-US" dirty="0"/>
                        <a:t>19 USC 1526(e), 1595a(f), 1607</a:t>
                      </a:r>
                    </a:p>
                  </a:txBody>
                  <a:tcPr/>
                </a:tc>
                <a:tc>
                  <a:txBody>
                    <a:bodyPr/>
                    <a:lstStyle/>
                    <a:p>
                      <a:r>
                        <a:rPr lang="en-US" dirty="0"/>
                        <a:t>Seizure and forfeiture of IPR infringing or other inadmissible goods</a:t>
                      </a:r>
                    </a:p>
                  </a:txBody>
                  <a:tcPr/>
                </a:tc>
                <a:tc>
                  <a:txBody>
                    <a:bodyPr/>
                    <a:lstStyle/>
                    <a:p>
                      <a:r>
                        <a:rPr lang="en-US" dirty="0"/>
                        <a:t>Application of summary forfeiture</a:t>
                      </a:r>
                    </a:p>
                  </a:txBody>
                  <a:tcPr/>
                </a:tc>
                <a:tc>
                  <a:txBody>
                    <a:bodyPr/>
                    <a:lstStyle/>
                    <a:p>
                      <a:r>
                        <a:rPr lang="en-US" dirty="0"/>
                        <a:t>Proper and adequate notice, due process; value threshold</a:t>
                      </a:r>
                    </a:p>
                  </a:txBody>
                  <a:tcPr/>
                </a:tc>
                <a:extLst>
                  <a:ext uri="{0D108BD9-81ED-4DB2-BD59-A6C34878D82A}">
                    <a16:rowId xmlns:a16="http://schemas.microsoft.com/office/drawing/2014/main" val="3230161410"/>
                  </a:ext>
                </a:extLst>
              </a:tr>
              <a:tr h="741592">
                <a:tc>
                  <a:txBody>
                    <a:bodyPr/>
                    <a:lstStyle/>
                    <a:p>
                      <a:r>
                        <a:rPr lang="en-US" dirty="0"/>
                        <a:t>19 USC 1499</a:t>
                      </a:r>
                    </a:p>
                  </a:txBody>
                  <a:tcPr/>
                </a:tc>
                <a:tc>
                  <a:txBody>
                    <a:bodyPr/>
                    <a:lstStyle/>
                    <a:p>
                      <a:r>
                        <a:rPr lang="en-US" dirty="0"/>
                        <a:t>Examination of merchandise</a:t>
                      </a:r>
                    </a:p>
                  </a:txBody>
                  <a:tcPr/>
                </a:tc>
                <a:tc>
                  <a:txBody>
                    <a:bodyPr/>
                    <a:lstStyle/>
                    <a:p>
                      <a:r>
                        <a:rPr lang="en-US" dirty="0"/>
                        <a:t>Voluntary abandonment</a:t>
                      </a:r>
                    </a:p>
                  </a:txBody>
                  <a:tcPr/>
                </a:tc>
                <a:tc>
                  <a:txBody>
                    <a:bodyPr/>
                    <a:lstStyle/>
                    <a:p>
                      <a:r>
                        <a:rPr lang="en-US" dirty="0"/>
                        <a:t>Proper and adequate notice, due process; value threshold</a:t>
                      </a:r>
                    </a:p>
                  </a:txBody>
                  <a:tcPr/>
                </a:tc>
                <a:extLst>
                  <a:ext uri="{0D108BD9-81ED-4DB2-BD59-A6C34878D82A}">
                    <a16:rowId xmlns:a16="http://schemas.microsoft.com/office/drawing/2014/main" val="118515820"/>
                  </a:ext>
                </a:extLst>
              </a:tr>
              <a:tr h="630089">
                <a:tc>
                  <a:txBody>
                    <a:bodyPr/>
                    <a:lstStyle/>
                    <a:p>
                      <a:r>
                        <a:rPr lang="en-US" dirty="0"/>
                        <a:t>19 USC 1514(a)(4)</a:t>
                      </a:r>
                    </a:p>
                  </a:txBody>
                  <a:tcPr/>
                </a:tc>
                <a:tc>
                  <a:txBody>
                    <a:bodyPr/>
                    <a:lstStyle/>
                    <a:p>
                      <a:r>
                        <a:rPr lang="en-US" dirty="0"/>
                        <a:t>Protest against ITC section 337 exclusion order</a:t>
                      </a:r>
                    </a:p>
                  </a:txBody>
                  <a:tcPr/>
                </a:tc>
                <a:tc>
                  <a:txBody>
                    <a:bodyPr/>
                    <a:lstStyle/>
                    <a:p>
                      <a:r>
                        <a:rPr lang="en-US" dirty="0"/>
                        <a:t>Challenge with ITC (not with CBP)</a:t>
                      </a:r>
                    </a:p>
                  </a:txBody>
                  <a:tcPr/>
                </a:tc>
                <a:tc>
                  <a:txBody>
                    <a:bodyPr/>
                    <a:lstStyle/>
                    <a:p>
                      <a:r>
                        <a:rPr lang="en-US" dirty="0"/>
                        <a:t>ITC regime due process, time frames</a:t>
                      </a:r>
                    </a:p>
                  </a:txBody>
                  <a:tcPr/>
                </a:tc>
                <a:extLst>
                  <a:ext uri="{0D108BD9-81ED-4DB2-BD59-A6C34878D82A}">
                    <a16:rowId xmlns:a16="http://schemas.microsoft.com/office/drawing/2014/main" val="394022833"/>
                  </a:ext>
                </a:extLst>
              </a:tr>
            </a:tbl>
          </a:graphicData>
        </a:graphic>
      </p:graphicFrame>
    </p:spTree>
    <p:extLst>
      <p:ext uri="{BB962C8B-B14F-4D97-AF65-F5344CB8AC3E}">
        <p14:creationId xmlns:p14="http://schemas.microsoft.com/office/powerpoint/2010/main" val="1408070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60325"/>
            <a:ext cx="11998960" cy="1325563"/>
          </a:xfrm>
        </p:spPr>
        <p:txBody>
          <a:bodyPr>
            <a:noAutofit/>
          </a:bodyPr>
          <a:lstStyle/>
          <a:p>
            <a:r>
              <a:rPr lang="en-US" sz="3200" b="1" dirty="0">
                <a:solidFill>
                  <a:srgbClr val="002060"/>
                </a:solidFill>
                <a:latin typeface="+mn-lt"/>
              </a:rPr>
              <a:t>The 21</a:t>
            </a:r>
            <a:r>
              <a:rPr lang="en-US" sz="3200" b="1" baseline="30000" dirty="0">
                <a:solidFill>
                  <a:srgbClr val="002060"/>
                </a:solidFill>
                <a:latin typeface="+mn-lt"/>
              </a:rPr>
              <a:t>st</a:t>
            </a:r>
            <a:r>
              <a:rPr lang="en-US" sz="3200" b="1" dirty="0">
                <a:solidFill>
                  <a:srgbClr val="002060"/>
                </a:solidFill>
                <a:latin typeface="+mn-lt"/>
              </a:rPr>
              <a:t> Century</a:t>
            </a:r>
            <a:br>
              <a:rPr lang="en-US" sz="3200" b="1" dirty="0">
                <a:solidFill>
                  <a:srgbClr val="002060"/>
                </a:solidFill>
                <a:latin typeface="+mn-lt"/>
              </a:rPr>
            </a:br>
            <a:r>
              <a:rPr lang="en-US" sz="3200" b="1" dirty="0">
                <a:solidFill>
                  <a:srgbClr val="002060"/>
                </a:solidFill>
                <a:latin typeface="+mn-lt"/>
              </a:rPr>
              <a:t>D. Untimely &amp; Ineffective Enforcement</a:t>
            </a:r>
            <a:br>
              <a:rPr lang="en-US" sz="3200" b="1" dirty="0">
                <a:solidFill>
                  <a:srgbClr val="002060"/>
                </a:solidFill>
                <a:latin typeface="+mn-lt"/>
              </a:rPr>
            </a:br>
            <a:r>
              <a:rPr lang="en-US" sz="3200" b="1" dirty="0">
                <a:solidFill>
                  <a:srgbClr val="002060"/>
                </a:solidFill>
                <a:latin typeface="+mn-lt"/>
              </a:rPr>
              <a:t>3. Driving Trade Compliance through Expanded/Streamlined Penalties</a:t>
            </a:r>
          </a:p>
        </p:txBody>
      </p:sp>
      <p:graphicFrame>
        <p:nvGraphicFramePr>
          <p:cNvPr id="5" name="Table 4">
            <a:extLst>
              <a:ext uri="{FF2B5EF4-FFF2-40B4-BE49-F238E27FC236}">
                <a16:creationId xmlns:a16="http://schemas.microsoft.com/office/drawing/2014/main" id="{EDBCECAD-A5E6-A39F-789A-AE8A7A2232F0}"/>
              </a:ext>
            </a:extLst>
          </p:cNvPr>
          <p:cNvGraphicFramePr>
            <a:graphicFrameLocks noGrp="1"/>
          </p:cNvGraphicFramePr>
          <p:nvPr>
            <p:extLst>
              <p:ext uri="{D42A27DB-BD31-4B8C-83A1-F6EECF244321}">
                <p14:modId xmlns:p14="http://schemas.microsoft.com/office/powerpoint/2010/main" val="3246444737"/>
              </p:ext>
            </p:extLst>
          </p:nvPr>
        </p:nvGraphicFramePr>
        <p:xfrm>
          <a:off x="193041" y="1624200"/>
          <a:ext cx="11247120" cy="4762638"/>
        </p:xfrm>
        <a:graphic>
          <a:graphicData uri="http://schemas.openxmlformats.org/drawingml/2006/table">
            <a:tbl>
              <a:tblPr firstRow="1" bandRow="1">
                <a:tableStyleId>{5C22544A-7EE6-4342-B048-85BDC9FD1C3A}</a:tableStyleId>
              </a:tblPr>
              <a:tblGrid>
                <a:gridCol w="2570164">
                  <a:extLst>
                    <a:ext uri="{9D8B030D-6E8A-4147-A177-3AD203B41FA5}">
                      <a16:colId xmlns:a16="http://schemas.microsoft.com/office/drawing/2014/main" val="1093710061"/>
                    </a:ext>
                  </a:extLst>
                </a:gridCol>
                <a:gridCol w="3043766">
                  <a:extLst>
                    <a:ext uri="{9D8B030D-6E8A-4147-A177-3AD203B41FA5}">
                      <a16:colId xmlns:a16="http://schemas.microsoft.com/office/drawing/2014/main" val="4165633385"/>
                    </a:ext>
                  </a:extLst>
                </a:gridCol>
                <a:gridCol w="2821410">
                  <a:extLst>
                    <a:ext uri="{9D8B030D-6E8A-4147-A177-3AD203B41FA5}">
                      <a16:colId xmlns:a16="http://schemas.microsoft.com/office/drawing/2014/main" val="3617697579"/>
                    </a:ext>
                  </a:extLst>
                </a:gridCol>
                <a:gridCol w="2811780">
                  <a:extLst>
                    <a:ext uri="{9D8B030D-6E8A-4147-A177-3AD203B41FA5}">
                      <a16:colId xmlns:a16="http://schemas.microsoft.com/office/drawing/2014/main" val="1457619068"/>
                    </a:ext>
                  </a:extLst>
                </a:gridCol>
              </a:tblGrid>
              <a:tr h="610231">
                <a:tc>
                  <a:txBody>
                    <a:bodyPr/>
                    <a:lstStyle/>
                    <a:p>
                      <a:r>
                        <a:rPr lang="en-US" dirty="0"/>
                        <a:t>Statute</a:t>
                      </a:r>
                    </a:p>
                  </a:txBody>
                  <a:tcPr/>
                </a:tc>
                <a:tc>
                  <a:txBody>
                    <a:bodyPr/>
                    <a:lstStyle/>
                    <a:p>
                      <a:r>
                        <a:rPr lang="en-US" dirty="0"/>
                        <a:t>Description</a:t>
                      </a:r>
                    </a:p>
                  </a:txBody>
                  <a:tcPr/>
                </a:tc>
                <a:tc>
                  <a:txBody>
                    <a:bodyPr/>
                    <a:lstStyle/>
                    <a:p>
                      <a:r>
                        <a:rPr lang="en-US" dirty="0"/>
                        <a:t>Issue</a:t>
                      </a:r>
                    </a:p>
                  </a:txBody>
                  <a:tcPr/>
                </a:tc>
                <a:tc>
                  <a:txBody>
                    <a:bodyPr/>
                    <a:lstStyle/>
                    <a:p>
                      <a:r>
                        <a:rPr lang="en-US" dirty="0"/>
                        <a:t>Considerations</a:t>
                      </a:r>
                    </a:p>
                  </a:txBody>
                  <a:tcPr/>
                </a:tc>
                <a:extLst>
                  <a:ext uri="{0D108BD9-81ED-4DB2-BD59-A6C34878D82A}">
                    <a16:rowId xmlns:a16="http://schemas.microsoft.com/office/drawing/2014/main" val="3073938581"/>
                  </a:ext>
                </a:extLst>
              </a:tr>
              <a:tr h="840564">
                <a:tc>
                  <a:txBody>
                    <a:bodyPr/>
                    <a:lstStyle/>
                    <a:p>
                      <a:r>
                        <a:rPr lang="en-US" sz="1400" dirty="0"/>
                        <a:t>19 USC 1526(f)</a:t>
                      </a:r>
                    </a:p>
                  </a:txBody>
                  <a:tcPr/>
                </a:tc>
                <a:tc>
                  <a:txBody>
                    <a:bodyPr/>
                    <a:lstStyle/>
                    <a:p>
                      <a:r>
                        <a:rPr lang="en-US" sz="1400" dirty="0"/>
                        <a:t>Fines for counterfeit goods</a:t>
                      </a:r>
                    </a:p>
                  </a:txBody>
                  <a:tcPr/>
                </a:tc>
                <a:tc>
                  <a:txBody>
                    <a:bodyPr/>
                    <a:lstStyle/>
                    <a:p>
                      <a:r>
                        <a:rPr lang="en-US" sz="1400" dirty="0"/>
                        <a:t>Expansion of parties concerned with unlawful activity</a:t>
                      </a:r>
                    </a:p>
                  </a:txBody>
                  <a:tcPr/>
                </a:tc>
                <a:tc>
                  <a:txBody>
                    <a:bodyPr/>
                    <a:lstStyle/>
                    <a:p>
                      <a:r>
                        <a:rPr lang="en-US" sz="1400" dirty="0"/>
                        <a:t>Knowledge, not strict liability standard due to additional, non-traditional parties</a:t>
                      </a:r>
                    </a:p>
                  </a:txBody>
                  <a:tcPr/>
                </a:tc>
                <a:extLst>
                  <a:ext uri="{0D108BD9-81ED-4DB2-BD59-A6C34878D82A}">
                    <a16:rowId xmlns:a16="http://schemas.microsoft.com/office/drawing/2014/main" val="3911032583"/>
                  </a:ext>
                </a:extLst>
              </a:tr>
              <a:tr h="840564">
                <a:tc>
                  <a:txBody>
                    <a:bodyPr/>
                    <a:lstStyle/>
                    <a:p>
                      <a:r>
                        <a:rPr lang="en-US" sz="1400" dirty="0"/>
                        <a:t>19 USC 1436</a:t>
                      </a:r>
                    </a:p>
                  </a:txBody>
                  <a:tcPr/>
                </a:tc>
                <a:tc>
                  <a:txBody>
                    <a:bodyPr/>
                    <a:lstStyle/>
                    <a:p>
                      <a:r>
                        <a:rPr lang="en-US" sz="1400" dirty="0"/>
                        <a:t>Penalties for arrival, reporting, entry and clearance requirements</a:t>
                      </a:r>
                    </a:p>
                  </a:txBody>
                  <a:tcPr/>
                </a:tc>
                <a:tc>
                  <a:txBody>
                    <a:bodyPr/>
                    <a:lstStyle/>
                    <a:p>
                      <a:r>
                        <a:rPr lang="en-US" sz="1400" dirty="0"/>
                        <a:t>Expanding penalties against other concerned parties</a:t>
                      </a:r>
                    </a:p>
                  </a:txBody>
                  <a:tcPr/>
                </a:tc>
                <a:tc>
                  <a:txBody>
                    <a:bodyPr/>
                    <a:lstStyle/>
                    <a:p>
                      <a:r>
                        <a:rPr lang="en-US" sz="1400" dirty="0"/>
                        <a:t>Knowledge, not strict liability standard due to additional, non-traditional parties</a:t>
                      </a:r>
                    </a:p>
                  </a:txBody>
                  <a:tcPr/>
                </a:tc>
                <a:extLst>
                  <a:ext uri="{0D108BD9-81ED-4DB2-BD59-A6C34878D82A}">
                    <a16:rowId xmlns:a16="http://schemas.microsoft.com/office/drawing/2014/main" val="2740968304"/>
                  </a:ext>
                </a:extLst>
              </a:tr>
              <a:tr h="628517">
                <a:tc>
                  <a:txBody>
                    <a:bodyPr/>
                    <a:lstStyle/>
                    <a:p>
                      <a:r>
                        <a:rPr lang="en-US" sz="1400" dirty="0"/>
                        <a:t>19 USC 1595a(b), a(d)-(e)</a:t>
                      </a:r>
                    </a:p>
                  </a:txBody>
                  <a:tcPr/>
                </a:tc>
                <a:tc>
                  <a:txBody>
                    <a:bodyPr/>
                    <a:lstStyle/>
                    <a:p>
                      <a:r>
                        <a:rPr lang="en-US" sz="1400" dirty="0"/>
                        <a:t>Penalties for aiding unlawful import/ export</a:t>
                      </a:r>
                    </a:p>
                  </a:txBody>
                  <a:tcPr/>
                </a:tc>
                <a:tc>
                  <a:txBody>
                    <a:bodyPr/>
                    <a:lstStyle/>
                    <a:p>
                      <a:r>
                        <a:rPr lang="en-US" sz="1400" dirty="0"/>
                        <a:t>Assess penalties for inadmissible goods without seizure</a:t>
                      </a:r>
                    </a:p>
                  </a:txBody>
                  <a:tcPr/>
                </a:tc>
                <a:tc>
                  <a:txBody>
                    <a:bodyPr/>
                    <a:lstStyle/>
                    <a:p>
                      <a:r>
                        <a:rPr lang="en-US" sz="1400" dirty="0"/>
                        <a:t>Disposition of goods; types of violations; penalty regime</a:t>
                      </a:r>
                    </a:p>
                  </a:txBody>
                  <a:tcPr/>
                </a:tc>
                <a:extLst>
                  <a:ext uri="{0D108BD9-81ED-4DB2-BD59-A6C34878D82A}">
                    <a16:rowId xmlns:a16="http://schemas.microsoft.com/office/drawing/2014/main" val="3637625619"/>
                  </a:ext>
                </a:extLst>
              </a:tr>
              <a:tr h="897882">
                <a:tc>
                  <a:txBody>
                    <a:bodyPr/>
                    <a:lstStyle/>
                    <a:p>
                      <a:r>
                        <a:rPr lang="en-US" sz="1400" dirty="0"/>
                        <a:t>19 USC 1592</a:t>
                      </a:r>
                    </a:p>
                  </a:txBody>
                  <a:tcPr/>
                </a:tc>
                <a:tc>
                  <a:txBody>
                    <a:bodyPr/>
                    <a:lstStyle/>
                    <a:p>
                      <a:r>
                        <a:rPr lang="en-US" sz="1400" dirty="0"/>
                        <a:t>Penalties for fraud, gross negligence and negligence</a:t>
                      </a:r>
                    </a:p>
                  </a:txBody>
                  <a:tcPr/>
                </a:tc>
                <a:tc>
                  <a:txBody>
                    <a:bodyPr/>
                    <a:lstStyle/>
                    <a:p>
                      <a:r>
                        <a:rPr lang="en-US" sz="1400" dirty="0"/>
                        <a:t>Remove gross negligence; redefine culpability; direct DOJ referral (fraud)</a:t>
                      </a:r>
                    </a:p>
                  </a:txBody>
                  <a:tcPr/>
                </a:tc>
                <a:tc>
                  <a:txBody>
                    <a:bodyPr/>
                    <a:lstStyle/>
                    <a:p>
                      <a:r>
                        <a:rPr lang="en-US" sz="1400" dirty="0"/>
                        <a:t>Elevation of gross negligence to fraud; appropriate due process</a:t>
                      </a:r>
                    </a:p>
                  </a:txBody>
                  <a:tcPr/>
                </a:tc>
                <a:extLst>
                  <a:ext uri="{0D108BD9-81ED-4DB2-BD59-A6C34878D82A}">
                    <a16:rowId xmlns:a16="http://schemas.microsoft.com/office/drawing/2014/main" val="4268565903"/>
                  </a:ext>
                </a:extLst>
              </a:tr>
              <a:tr h="897882">
                <a:tc>
                  <a:txBody>
                    <a:bodyPr/>
                    <a:lstStyle/>
                    <a:p>
                      <a:r>
                        <a:rPr lang="en-US" sz="1400" dirty="0"/>
                        <a:t>New Provision</a:t>
                      </a:r>
                    </a:p>
                  </a:txBody>
                  <a:tcPr/>
                </a:tc>
                <a:tc>
                  <a:txBody>
                    <a:bodyPr/>
                    <a:lstStyle/>
                    <a:p>
                      <a:r>
                        <a:rPr lang="en-US" sz="1400" dirty="0"/>
                        <a:t>Obstruction of Investigation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Penalty for parties who destroy, hide assets or alter evidence</a:t>
                      </a:r>
                    </a:p>
                    <a:p>
                      <a:endParaRPr lang="en-US" sz="1400" dirty="0"/>
                    </a:p>
                  </a:txBody>
                  <a:tcPr/>
                </a:tc>
                <a:tc>
                  <a:txBody>
                    <a:bodyPr/>
                    <a:lstStyle/>
                    <a:p>
                      <a:r>
                        <a:rPr lang="en-US" sz="1400" dirty="0"/>
                        <a:t>Showing of intent, materiality; is provision needed; appropriate penalty amount (value of concealed funds/assets or 3x penalty)</a:t>
                      </a:r>
                    </a:p>
                  </a:txBody>
                  <a:tcPr/>
                </a:tc>
                <a:extLst>
                  <a:ext uri="{0D108BD9-81ED-4DB2-BD59-A6C34878D82A}">
                    <a16:rowId xmlns:a16="http://schemas.microsoft.com/office/drawing/2014/main" val="3764377032"/>
                  </a:ext>
                </a:extLst>
              </a:tr>
            </a:tbl>
          </a:graphicData>
        </a:graphic>
      </p:graphicFrame>
    </p:spTree>
    <p:extLst>
      <p:ext uri="{BB962C8B-B14F-4D97-AF65-F5344CB8AC3E}">
        <p14:creationId xmlns:p14="http://schemas.microsoft.com/office/powerpoint/2010/main" val="3565577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37-7F97-D479-9A57-945317243B55}"/>
              </a:ext>
            </a:extLst>
          </p:cNvPr>
          <p:cNvSpPr>
            <a:spLocks noGrp="1"/>
          </p:cNvSpPr>
          <p:nvPr>
            <p:ph type="title"/>
          </p:nvPr>
        </p:nvSpPr>
        <p:spPr>
          <a:xfrm>
            <a:off x="838200" y="1803400"/>
            <a:ext cx="10515600" cy="1325563"/>
          </a:xfrm>
        </p:spPr>
        <p:txBody>
          <a:bodyPr>
            <a:normAutofit/>
          </a:bodyPr>
          <a:lstStyle/>
          <a:p>
            <a:r>
              <a:rPr lang="en-US" b="1" dirty="0">
                <a:solidFill>
                  <a:srgbClr val="002060"/>
                </a:solidFill>
                <a:latin typeface="+mn-lt"/>
              </a:rPr>
              <a:t>Section 321</a:t>
            </a:r>
          </a:p>
        </p:txBody>
      </p:sp>
      <p:pic>
        <p:nvPicPr>
          <p:cNvPr id="4098" name="Picture 2" descr="Global packages delivery stock illustration. Illustration of delivery -  66024436">
            <a:extLst>
              <a:ext uri="{FF2B5EF4-FFF2-40B4-BE49-F238E27FC236}">
                <a16:creationId xmlns:a16="http://schemas.microsoft.com/office/drawing/2014/main" id="{01DF980E-3C5E-156E-C765-6750A3084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961640"/>
            <a:ext cx="4470400" cy="304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b="1" dirty="0">
                <a:solidFill>
                  <a:srgbClr val="002060"/>
                </a:solidFill>
                <a:latin typeface="+mn-lt"/>
              </a:rPr>
              <a:t>Proposed Data Fields for the </a:t>
            </a:r>
            <a:br>
              <a:rPr lang="en-US" b="1" dirty="0">
                <a:solidFill>
                  <a:srgbClr val="002060"/>
                </a:solidFill>
                <a:latin typeface="+mn-lt"/>
              </a:rPr>
            </a:br>
            <a:r>
              <a:rPr lang="en-US" b="1" dirty="0">
                <a:solidFill>
                  <a:srgbClr val="002060"/>
                </a:solidFill>
                <a:latin typeface="+mn-lt"/>
              </a:rPr>
              <a:t>new Section 321 Requirements</a:t>
            </a:r>
          </a:p>
        </p:txBody>
      </p:sp>
      <p:sp>
        <p:nvSpPr>
          <p:cNvPr id="3" name="Content Placeholder 2"/>
          <p:cNvSpPr>
            <a:spLocks noGrp="1"/>
          </p:cNvSpPr>
          <p:nvPr>
            <p:ph idx="1"/>
          </p:nvPr>
        </p:nvSpPr>
        <p:spPr/>
        <p:txBody>
          <a:bodyPr>
            <a:noAutofit/>
          </a:bodyPr>
          <a:lstStyle/>
          <a:p>
            <a:r>
              <a:rPr lang="en-US" sz="2300" dirty="0"/>
              <a:t>Identifier (BOL or unique ID)</a:t>
            </a:r>
          </a:p>
          <a:p>
            <a:r>
              <a:rPr lang="en-US" sz="2300" dirty="0"/>
              <a:t>Country of Shipment</a:t>
            </a:r>
          </a:p>
          <a:p>
            <a:r>
              <a:rPr lang="en-US" sz="2300" dirty="0"/>
              <a:t>10 digit HTS</a:t>
            </a:r>
          </a:p>
          <a:p>
            <a:r>
              <a:rPr lang="en-US" sz="2300" dirty="0"/>
              <a:t>Conditional Data Fields</a:t>
            </a:r>
          </a:p>
          <a:p>
            <a:pPr lvl="1"/>
            <a:r>
              <a:rPr lang="en-US" sz="2300" dirty="0"/>
              <a:t>Sellers name and address</a:t>
            </a:r>
          </a:p>
          <a:p>
            <a:pPr lvl="1"/>
            <a:r>
              <a:rPr lang="en-US" sz="2300" dirty="0"/>
              <a:t>Purchaser name and address</a:t>
            </a:r>
          </a:p>
          <a:p>
            <a:pPr lvl="1"/>
            <a:r>
              <a:rPr lang="en-US" sz="2300" dirty="0"/>
              <a:t>Retail advertised description</a:t>
            </a:r>
          </a:p>
          <a:p>
            <a:pPr lvl="1"/>
            <a:r>
              <a:rPr lang="en-US" sz="2300" dirty="0"/>
              <a:t>Market place name, web site and phone number</a:t>
            </a:r>
          </a:p>
          <a:p>
            <a:pPr lvl="1"/>
            <a:r>
              <a:rPr lang="en-US" sz="2300" dirty="0"/>
              <a:t>PGA data</a:t>
            </a:r>
          </a:p>
          <a:p>
            <a:r>
              <a:rPr lang="en-US" sz="2300" dirty="0"/>
              <a:t>1 or more of the following</a:t>
            </a:r>
          </a:p>
          <a:p>
            <a:pPr lvl="1"/>
            <a:r>
              <a:rPr lang="en-US" sz="2300" dirty="0"/>
              <a:t>URL, Picture, SKU or Product ID, XRAY or Scan, or Security Screening </a:t>
            </a:r>
          </a:p>
        </p:txBody>
      </p:sp>
    </p:spTree>
    <p:extLst>
      <p:ext uri="{BB962C8B-B14F-4D97-AF65-F5344CB8AC3E}">
        <p14:creationId xmlns:p14="http://schemas.microsoft.com/office/powerpoint/2010/main" val="9616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37-7F97-D479-9A57-945317243B55}"/>
              </a:ext>
            </a:extLst>
          </p:cNvPr>
          <p:cNvSpPr>
            <a:spLocks noGrp="1"/>
          </p:cNvSpPr>
          <p:nvPr>
            <p:ph type="title"/>
          </p:nvPr>
        </p:nvSpPr>
        <p:spPr>
          <a:xfrm>
            <a:off x="838200" y="1803400"/>
            <a:ext cx="10515600" cy="1325563"/>
          </a:xfrm>
        </p:spPr>
        <p:txBody>
          <a:bodyPr>
            <a:normAutofit/>
          </a:bodyPr>
          <a:lstStyle/>
          <a:p>
            <a:r>
              <a:rPr lang="en-US" b="1" dirty="0">
                <a:solidFill>
                  <a:srgbClr val="002060"/>
                </a:solidFill>
                <a:latin typeface="+mn-lt"/>
              </a:rPr>
              <a:t>GBI or Other Party Identifiers</a:t>
            </a:r>
          </a:p>
        </p:txBody>
      </p:sp>
      <p:pic>
        <p:nvPicPr>
          <p:cNvPr id="5122" name="Picture 2" descr="Office Building Clip Art Images – Browse 156,452 Stock Photos, Vectors, and  Video | Adobe Stock">
            <a:extLst>
              <a:ext uri="{FF2B5EF4-FFF2-40B4-BE49-F238E27FC236}">
                <a16:creationId xmlns:a16="http://schemas.microsoft.com/office/drawing/2014/main" id="{D197B812-8078-9227-289E-E6BF0CB62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0" y="2794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179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US" b="1" dirty="0">
                <a:solidFill>
                  <a:srgbClr val="002060"/>
                </a:solidFill>
                <a:latin typeface="+mn-lt"/>
              </a:rPr>
              <a:t>Global Business Identifier (GBI) </a:t>
            </a:r>
            <a:br>
              <a:rPr lang="en-US" b="1" dirty="0">
                <a:solidFill>
                  <a:srgbClr val="002060"/>
                </a:solidFill>
                <a:latin typeface="+mn-lt"/>
              </a:rPr>
            </a:br>
            <a:r>
              <a:rPr lang="en-US" b="1" dirty="0">
                <a:solidFill>
                  <a:srgbClr val="002060"/>
                </a:solidFill>
                <a:latin typeface="+mn-lt"/>
              </a:rPr>
              <a:t>October 6, 2021</a:t>
            </a:r>
          </a:p>
        </p:txBody>
      </p:sp>
      <p:sp>
        <p:nvSpPr>
          <p:cNvPr id="3" name="Content Placeholder 2"/>
          <p:cNvSpPr>
            <a:spLocks noGrp="1"/>
          </p:cNvSpPr>
          <p:nvPr>
            <p:ph idx="1"/>
          </p:nvPr>
        </p:nvSpPr>
        <p:spPr/>
        <p:txBody>
          <a:bodyPr>
            <a:noAutofit/>
          </a:bodyPr>
          <a:lstStyle/>
          <a:p>
            <a:r>
              <a:rPr lang="en-US" sz="2400" dirty="0"/>
              <a:t>The Manufacturer ID (MID) is not working </a:t>
            </a:r>
          </a:p>
          <a:p>
            <a:r>
              <a:rPr lang="en-US" sz="2400" dirty="0"/>
              <a:t>CBP is seeking alternatives to the MID</a:t>
            </a:r>
          </a:p>
          <a:p>
            <a:r>
              <a:rPr lang="en-US" sz="2400" dirty="0"/>
              <a:t>The Evaluative Proof of Concept (EPoC) will assist CBP in determining a single identifier solution that will uniquely discern main legal entity and ownership, specific business and global locations, and supply chain roles and functions.</a:t>
            </a:r>
          </a:p>
          <a:p>
            <a:r>
              <a:rPr lang="en-US" sz="2400" dirty="0"/>
              <a:t>How will CBP identify the non-traditional parties in the supply chain, and how will these parties identify themselves? </a:t>
            </a:r>
          </a:p>
        </p:txBody>
      </p:sp>
    </p:spTree>
    <p:extLst>
      <p:ext uri="{BB962C8B-B14F-4D97-AF65-F5344CB8AC3E}">
        <p14:creationId xmlns:p14="http://schemas.microsoft.com/office/powerpoint/2010/main" val="6512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normAutofit fontScale="90000"/>
          </a:bodyPr>
          <a:lstStyle/>
          <a:p>
            <a:r>
              <a:rPr lang="en-US" sz="4900" b="1" dirty="0">
                <a:solidFill>
                  <a:srgbClr val="002060"/>
                </a:solidFill>
                <a:latin typeface="+mn-lt"/>
              </a:rPr>
              <a:t>Number, Numbers, Numbers</a:t>
            </a:r>
            <a:br>
              <a:rPr lang="en-US" sz="4900" b="1" dirty="0">
                <a:solidFill>
                  <a:srgbClr val="002060"/>
                </a:solidFill>
                <a:latin typeface="+mn-lt"/>
              </a:rPr>
            </a:br>
            <a:r>
              <a:rPr lang="en-US" sz="3100" dirty="0">
                <a:solidFill>
                  <a:srgbClr val="002060"/>
                </a:solidFill>
                <a:latin typeface="+mn-lt"/>
              </a:rPr>
              <a:t>Which entity identification systems might be </a:t>
            </a:r>
            <a:r>
              <a:rPr lang="en-US" sz="3100" b="1" dirty="0">
                <a:solidFill>
                  <a:srgbClr val="002060"/>
                </a:solidFill>
                <a:latin typeface="+mn-lt"/>
              </a:rPr>
              <a:t>impacted by  the GBI</a:t>
            </a:r>
            <a:r>
              <a:rPr lang="en-US" sz="3100" dirty="0">
                <a:solidFill>
                  <a:srgbClr val="002060"/>
                </a:solidFill>
                <a:latin typeface="+mn-lt"/>
              </a:rPr>
              <a:t>?</a:t>
            </a:r>
            <a:endParaRPr lang="en-US" sz="3100" b="1" dirty="0">
              <a:solidFill>
                <a:srgbClr val="002060"/>
              </a:solidFill>
              <a:latin typeface="+mn-lt"/>
            </a:endParaRPr>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8841" b="10466"/>
          <a:stretch/>
        </p:blipFill>
        <p:spPr>
          <a:xfrm>
            <a:off x="514351" y="1695449"/>
            <a:ext cx="9118862" cy="4695826"/>
          </a:xfrm>
          <a:prstGeom prst="rect">
            <a:avLst/>
          </a:prstGeom>
        </p:spPr>
      </p:pic>
      <p:sp>
        <p:nvSpPr>
          <p:cNvPr id="6" name="TextBox 5"/>
          <p:cNvSpPr txBox="1"/>
          <p:nvPr/>
        </p:nvSpPr>
        <p:spPr>
          <a:xfrm>
            <a:off x="9934575" y="3533775"/>
            <a:ext cx="1990725" cy="1754326"/>
          </a:xfrm>
          <a:prstGeom prst="rect">
            <a:avLst/>
          </a:prstGeom>
          <a:noFill/>
        </p:spPr>
        <p:txBody>
          <a:bodyPr wrap="square" rtlCol="0">
            <a:spAutoFit/>
          </a:bodyPr>
          <a:lstStyle/>
          <a:p>
            <a:r>
              <a:rPr lang="en-US" sz="1200" dirty="0"/>
              <a:t>*The full list of entity identification systems can be found in “Envisioning Comprehensive Entity Identification for the U.S. Federal Government” published by Data Foundation and GLEIF in 2018</a:t>
            </a:r>
          </a:p>
        </p:txBody>
      </p:sp>
    </p:spTree>
    <p:extLst>
      <p:ext uri="{BB962C8B-B14F-4D97-AF65-F5344CB8AC3E}">
        <p14:creationId xmlns:p14="http://schemas.microsoft.com/office/powerpoint/2010/main" val="277089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The three GBI’s in the EPoC</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8931563" cy="4673167"/>
          </a:xfrm>
          <a:prstGeom prst="rect">
            <a:avLst/>
          </a:prstGeom>
        </p:spPr>
      </p:pic>
    </p:spTree>
    <p:extLst>
      <p:ext uri="{BB962C8B-B14F-4D97-AF65-F5344CB8AC3E}">
        <p14:creationId xmlns:p14="http://schemas.microsoft.com/office/powerpoint/2010/main" val="2342004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DID’s? </a:t>
            </a:r>
          </a:p>
        </p:txBody>
      </p:sp>
      <p:pic>
        <p:nvPicPr>
          <p:cNvPr id="4" name="Content Placeholder 3"/>
          <p:cNvPicPr>
            <a:picLocks noGrp="1" noChangeAspect="1"/>
          </p:cNvPicPr>
          <p:nvPr>
            <p:ph idx="1"/>
          </p:nvPr>
        </p:nvPicPr>
        <p:blipFill>
          <a:blip r:embed="rId2"/>
          <a:stretch>
            <a:fillRect/>
          </a:stretch>
        </p:blipFill>
        <p:spPr>
          <a:xfrm>
            <a:off x="254884" y="2081895"/>
            <a:ext cx="4520316" cy="3282268"/>
          </a:xfrm>
          <a:prstGeom prst="rect">
            <a:avLst/>
          </a:prstGeom>
        </p:spPr>
      </p:pic>
      <p:pic>
        <p:nvPicPr>
          <p:cNvPr id="5" name="Content Placeholder 3">
            <a:extLst>
              <a:ext uri="{FF2B5EF4-FFF2-40B4-BE49-F238E27FC236}">
                <a16:creationId xmlns:a16="http://schemas.microsoft.com/office/drawing/2014/main" id="{A8F57254-5A59-FE86-80D7-2CD185C4BE88}"/>
              </a:ext>
            </a:extLst>
          </p:cNvPr>
          <p:cNvPicPr>
            <a:picLocks noChangeAspect="1"/>
          </p:cNvPicPr>
          <p:nvPr/>
        </p:nvPicPr>
        <p:blipFill>
          <a:blip r:embed="rId3"/>
          <a:stretch>
            <a:fillRect/>
          </a:stretch>
        </p:blipFill>
        <p:spPr>
          <a:xfrm>
            <a:off x="5503862" y="2081895"/>
            <a:ext cx="5735638" cy="3282268"/>
          </a:xfrm>
          <a:prstGeom prst="rect">
            <a:avLst/>
          </a:prstGeom>
        </p:spPr>
      </p:pic>
    </p:spTree>
    <p:extLst>
      <p:ext uri="{BB962C8B-B14F-4D97-AF65-F5344CB8AC3E}">
        <p14:creationId xmlns:p14="http://schemas.microsoft.com/office/powerpoint/2010/main" val="2649176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DID’s Continued</a:t>
            </a:r>
          </a:p>
        </p:txBody>
      </p:sp>
      <p:pic>
        <p:nvPicPr>
          <p:cNvPr id="4" name="Content Placeholder 3"/>
          <p:cNvPicPr>
            <a:picLocks noGrp="1" noChangeAspect="1"/>
          </p:cNvPicPr>
          <p:nvPr>
            <p:ph idx="1"/>
          </p:nvPr>
        </p:nvPicPr>
        <p:blipFill>
          <a:blip r:embed="rId2"/>
          <a:stretch>
            <a:fillRect/>
          </a:stretch>
        </p:blipFill>
        <p:spPr>
          <a:xfrm>
            <a:off x="434975" y="1996281"/>
            <a:ext cx="4879428" cy="3134519"/>
          </a:xfrm>
          <a:prstGeom prst="rect">
            <a:avLst/>
          </a:prstGeom>
        </p:spPr>
      </p:pic>
      <p:pic>
        <p:nvPicPr>
          <p:cNvPr id="5" name="Content Placeholder 3">
            <a:extLst>
              <a:ext uri="{FF2B5EF4-FFF2-40B4-BE49-F238E27FC236}">
                <a16:creationId xmlns:a16="http://schemas.microsoft.com/office/drawing/2014/main" id="{7454CC83-BBFB-D91E-9060-0C9F83277181}"/>
              </a:ext>
            </a:extLst>
          </p:cNvPr>
          <p:cNvPicPr>
            <a:picLocks noChangeAspect="1"/>
          </p:cNvPicPr>
          <p:nvPr/>
        </p:nvPicPr>
        <p:blipFill>
          <a:blip r:embed="rId3"/>
          <a:stretch>
            <a:fillRect/>
          </a:stretch>
        </p:blipFill>
        <p:spPr>
          <a:xfrm>
            <a:off x="5746750" y="1996280"/>
            <a:ext cx="6010275" cy="3134519"/>
          </a:xfrm>
          <a:prstGeom prst="rect">
            <a:avLst/>
          </a:prstGeom>
        </p:spPr>
      </p:pic>
    </p:spTree>
    <p:extLst>
      <p:ext uri="{BB962C8B-B14F-4D97-AF65-F5344CB8AC3E}">
        <p14:creationId xmlns:p14="http://schemas.microsoft.com/office/powerpoint/2010/main" val="58879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97025"/>
          </a:xfrm>
        </p:spPr>
        <p:txBody>
          <a:bodyPr>
            <a:normAutofit fontScale="90000"/>
          </a:bodyPr>
          <a:lstStyle/>
          <a:p>
            <a:r>
              <a:rPr lang="en-US" b="1" dirty="0">
                <a:solidFill>
                  <a:srgbClr val="002060"/>
                </a:solidFill>
                <a:latin typeface="+mn-lt"/>
              </a:rPr>
              <a:t>Customs Broker Verification of an </a:t>
            </a:r>
            <a:br>
              <a:rPr lang="en-US" b="1" dirty="0">
                <a:solidFill>
                  <a:srgbClr val="002060"/>
                </a:solidFill>
                <a:latin typeface="+mn-lt"/>
              </a:rPr>
            </a:br>
            <a:r>
              <a:rPr lang="en-US" b="1" dirty="0">
                <a:solidFill>
                  <a:srgbClr val="002060"/>
                </a:solidFill>
                <a:latin typeface="+mn-lt"/>
              </a:rPr>
              <a:t>Importer’s Identity – </a:t>
            </a:r>
            <a:br>
              <a:rPr lang="en-US" b="1" dirty="0">
                <a:solidFill>
                  <a:srgbClr val="002060"/>
                </a:solidFill>
                <a:latin typeface="+mn-lt"/>
              </a:rPr>
            </a:br>
            <a:br>
              <a:rPr lang="en-US" sz="2400" b="1" dirty="0">
                <a:solidFill>
                  <a:srgbClr val="002060"/>
                </a:solidFill>
                <a:latin typeface="+mn-lt"/>
              </a:rPr>
            </a:br>
            <a:r>
              <a:rPr lang="en-US" sz="3800" dirty="0">
                <a:solidFill>
                  <a:srgbClr val="002060"/>
                </a:solidFill>
                <a:latin typeface="+mn-lt"/>
              </a:rPr>
              <a:t>Federal Register August 14, 2019</a:t>
            </a:r>
          </a:p>
        </p:txBody>
      </p:sp>
      <p:sp>
        <p:nvSpPr>
          <p:cNvPr id="3" name="Content Placeholder 2"/>
          <p:cNvSpPr>
            <a:spLocks noGrp="1"/>
          </p:cNvSpPr>
          <p:nvPr>
            <p:ph idx="1"/>
          </p:nvPr>
        </p:nvSpPr>
        <p:spPr>
          <a:xfrm>
            <a:off x="838200" y="2514599"/>
            <a:ext cx="10515600" cy="3662363"/>
          </a:xfrm>
        </p:spPr>
        <p:txBody>
          <a:bodyPr/>
          <a:lstStyle/>
          <a:p>
            <a:r>
              <a:rPr lang="en-US" dirty="0"/>
              <a:t>Proposes minimum requirements for importer and nonresident importer clients to provide information and for customs brokers to collect, verify, and maintain information about the identities of their resident and nonresident importer clients.</a:t>
            </a:r>
          </a:p>
        </p:txBody>
      </p:sp>
    </p:spTree>
    <p:extLst>
      <p:ext uri="{BB962C8B-B14F-4D97-AF65-F5344CB8AC3E}">
        <p14:creationId xmlns:p14="http://schemas.microsoft.com/office/powerpoint/2010/main" val="252163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37-7F97-D479-9A57-945317243B55}"/>
              </a:ext>
            </a:extLst>
          </p:cNvPr>
          <p:cNvSpPr>
            <a:spLocks noGrp="1"/>
          </p:cNvSpPr>
          <p:nvPr>
            <p:ph type="title"/>
          </p:nvPr>
        </p:nvSpPr>
        <p:spPr>
          <a:xfrm>
            <a:off x="838200" y="1803400"/>
            <a:ext cx="10515600" cy="1325563"/>
          </a:xfrm>
        </p:spPr>
        <p:txBody>
          <a:bodyPr>
            <a:normAutofit/>
          </a:bodyPr>
          <a:lstStyle/>
          <a:p>
            <a:r>
              <a:rPr lang="en-US" b="1" dirty="0">
                <a:solidFill>
                  <a:srgbClr val="002060"/>
                </a:solidFill>
                <a:latin typeface="+mn-lt"/>
              </a:rPr>
              <a:t>CTPAT Trusted Trader and Forced Labor </a:t>
            </a:r>
          </a:p>
        </p:txBody>
      </p:sp>
      <p:pic>
        <p:nvPicPr>
          <p:cNvPr id="6146" name="Picture 2" descr="14,803 Trusted Partner Illustrations &amp; Clip Art - iStock">
            <a:extLst>
              <a:ext uri="{FF2B5EF4-FFF2-40B4-BE49-F238E27FC236}">
                <a16:creationId xmlns:a16="http://schemas.microsoft.com/office/drawing/2014/main" id="{37D07870-20E2-73E8-BFB2-BF8245072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450" y="3128963"/>
            <a:ext cx="4629150" cy="323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047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CTPAT Trusted Trader Program</a:t>
            </a:r>
          </a:p>
        </p:txBody>
      </p:sp>
      <p:sp>
        <p:nvSpPr>
          <p:cNvPr id="3" name="Content Placeholder 2"/>
          <p:cNvSpPr>
            <a:spLocks noGrp="1"/>
          </p:cNvSpPr>
          <p:nvPr>
            <p:ph idx="1"/>
          </p:nvPr>
        </p:nvSpPr>
        <p:spPr/>
        <p:txBody>
          <a:bodyPr>
            <a:noAutofit/>
          </a:bodyPr>
          <a:lstStyle/>
          <a:p>
            <a:r>
              <a:rPr lang="en-US" sz="2400" dirty="0"/>
              <a:t>Handbook now available</a:t>
            </a:r>
          </a:p>
          <a:p>
            <a:r>
              <a:rPr lang="en-US" sz="2400" dirty="0"/>
              <a:t>Applicants will be accepted August 1</a:t>
            </a:r>
          </a:p>
          <a:p>
            <a:r>
              <a:rPr lang="en-US" sz="2400" dirty="0"/>
              <a:t>Requirements must be in place for new applicants</a:t>
            </a:r>
          </a:p>
          <a:p>
            <a:r>
              <a:rPr lang="en-US" sz="2400" dirty="0"/>
              <a:t>For existing Trusted Traders (formerly ISA) one year to implement all new requirements</a:t>
            </a:r>
          </a:p>
        </p:txBody>
      </p:sp>
    </p:spTree>
    <p:extLst>
      <p:ext uri="{BB962C8B-B14F-4D97-AF65-F5344CB8AC3E}">
        <p14:creationId xmlns:p14="http://schemas.microsoft.com/office/powerpoint/2010/main" val="4018045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Forced Labor and CTPAT Trusted Trader</a:t>
            </a:r>
          </a:p>
        </p:txBody>
      </p:sp>
      <p:sp>
        <p:nvSpPr>
          <p:cNvPr id="3" name="Content Placeholder 2"/>
          <p:cNvSpPr>
            <a:spLocks noGrp="1"/>
          </p:cNvSpPr>
          <p:nvPr>
            <p:ph idx="1"/>
          </p:nvPr>
        </p:nvSpPr>
        <p:spPr/>
        <p:txBody>
          <a:bodyPr>
            <a:noAutofit/>
          </a:bodyPr>
          <a:lstStyle/>
          <a:p>
            <a:r>
              <a:rPr lang="en-US" sz="2400" dirty="0"/>
              <a:t>Risk based mapping</a:t>
            </a:r>
          </a:p>
          <a:p>
            <a:r>
              <a:rPr lang="en-US" sz="2400" dirty="0"/>
              <a:t>Code of Conduct</a:t>
            </a:r>
          </a:p>
          <a:p>
            <a:r>
              <a:rPr lang="en-US" sz="2400" dirty="0"/>
              <a:t>Evidence of Implementation</a:t>
            </a:r>
          </a:p>
          <a:p>
            <a:r>
              <a:rPr lang="en-US" sz="2400" dirty="0"/>
              <a:t>Due Diligence and Training</a:t>
            </a:r>
          </a:p>
          <a:p>
            <a:r>
              <a:rPr lang="en-US" sz="2400" dirty="0"/>
              <a:t>Remediation Plan</a:t>
            </a:r>
          </a:p>
          <a:p>
            <a:r>
              <a:rPr lang="en-US" sz="2400" dirty="0"/>
              <a:t>Shared Best Practices </a:t>
            </a:r>
          </a:p>
        </p:txBody>
      </p:sp>
    </p:spTree>
    <p:extLst>
      <p:ext uri="{BB962C8B-B14F-4D97-AF65-F5344CB8AC3E}">
        <p14:creationId xmlns:p14="http://schemas.microsoft.com/office/powerpoint/2010/main" val="285298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Minimum Data – 111.43</a:t>
            </a:r>
          </a:p>
        </p:txBody>
      </p:sp>
      <p:sp>
        <p:nvSpPr>
          <p:cNvPr id="3" name="Content Placeholder 2"/>
          <p:cNvSpPr>
            <a:spLocks noGrp="1"/>
          </p:cNvSpPr>
          <p:nvPr>
            <p:ph idx="1"/>
          </p:nvPr>
        </p:nvSpPr>
        <p:spPr/>
        <p:txBody>
          <a:bodyPr>
            <a:noAutofit/>
          </a:bodyPr>
          <a:lstStyle/>
          <a:p>
            <a:r>
              <a:rPr lang="en-US" sz="2400" dirty="0"/>
              <a:t>(1) The client’s name; </a:t>
            </a:r>
          </a:p>
          <a:p>
            <a:r>
              <a:rPr lang="en-US" sz="2400" dirty="0"/>
              <a:t>(2) For a client who is an individual, the client’s date of birth; </a:t>
            </a:r>
          </a:p>
          <a:p>
            <a:r>
              <a:rPr lang="en-US" sz="2400" dirty="0"/>
              <a:t>(3) For a client that is a partnership, corporation, or association, the grantor’s date of birth;</a:t>
            </a:r>
          </a:p>
          <a:p>
            <a:r>
              <a:rPr lang="en-US" sz="2400" dirty="0"/>
              <a:t>(4) For a client that is a partnership, corporation, or association, the client’s trade or fictitious names; </a:t>
            </a:r>
          </a:p>
          <a:p>
            <a:r>
              <a:rPr lang="en-US" sz="2400" dirty="0"/>
              <a:t>(5) The address of the client’s physical location (for a client that is a partnership, corporation, or association, the physical location would be the client’s headquarters) and telephone number; </a:t>
            </a:r>
          </a:p>
          <a:p>
            <a:r>
              <a:rPr lang="en-US" sz="2400" dirty="0"/>
              <a:t>(6) The client’s email address and business website; </a:t>
            </a:r>
          </a:p>
        </p:txBody>
      </p:sp>
    </p:spTree>
    <p:extLst>
      <p:ext uri="{BB962C8B-B14F-4D97-AF65-F5344CB8AC3E}">
        <p14:creationId xmlns:p14="http://schemas.microsoft.com/office/powerpoint/2010/main" val="26329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Minimum Data –</a:t>
            </a:r>
            <a:r>
              <a:rPr lang="en-US" dirty="0">
                <a:solidFill>
                  <a:srgbClr val="002060"/>
                </a:solidFill>
                <a:latin typeface="+mn-lt"/>
              </a:rPr>
              <a:t> continued</a:t>
            </a:r>
          </a:p>
        </p:txBody>
      </p:sp>
      <p:sp>
        <p:nvSpPr>
          <p:cNvPr id="3" name="Content Placeholder 2"/>
          <p:cNvSpPr>
            <a:spLocks noGrp="1"/>
          </p:cNvSpPr>
          <p:nvPr>
            <p:ph idx="1"/>
          </p:nvPr>
        </p:nvSpPr>
        <p:spPr/>
        <p:txBody>
          <a:bodyPr>
            <a:noAutofit/>
          </a:bodyPr>
          <a:lstStyle/>
          <a:p>
            <a:r>
              <a:rPr lang="en-US" sz="2400" dirty="0"/>
              <a:t>(7) A copy of the grantor’s unexpired government-issued photo identification;</a:t>
            </a:r>
          </a:p>
          <a:p>
            <a:r>
              <a:rPr lang="en-US" sz="2400" dirty="0"/>
              <a:t>(8) The client’s Internal Revenue Service (IRS) number, employer identification number (EIN), or importer of record (IOR) number; </a:t>
            </a:r>
          </a:p>
          <a:p>
            <a:r>
              <a:rPr lang="en-US" sz="2400" dirty="0"/>
              <a:t>(9) The client’s publicly available business identification number; </a:t>
            </a:r>
          </a:p>
          <a:p>
            <a:r>
              <a:rPr lang="en-US" sz="2400" dirty="0"/>
              <a:t>(10) A recent credit report; </a:t>
            </a:r>
          </a:p>
          <a:p>
            <a:r>
              <a:rPr lang="en-US" sz="2400" dirty="0"/>
              <a:t>(11) A copy of the client’s business registration and license with state authorities; and </a:t>
            </a:r>
          </a:p>
          <a:p>
            <a:r>
              <a:rPr lang="en-US" sz="2400" dirty="0"/>
              <a:t>(12) The grantor’s authorization to execute power of attorney on behalf of client.</a:t>
            </a:r>
          </a:p>
        </p:txBody>
      </p:sp>
    </p:spTree>
    <p:extLst>
      <p:ext uri="{BB962C8B-B14F-4D97-AF65-F5344CB8AC3E}">
        <p14:creationId xmlns:p14="http://schemas.microsoft.com/office/powerpoint/2010/main" val="287625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1325563"/>
          </a:xfrm>
        </p:spPr>
        <p:txBody>
          <a:bodyPr/>
          <a:lstStyle/>
          <a:p>
            <a:r>
              <a:rPr lang="en-US" b="1" dirty="0">
                <a:solidFill>
                  <a:srgbClr val="002060"/>
                </a:solidFill>
                <a:latin typeface="+mn-lt"/>
              </a:rPr>
              <a:t>But Wait, There’s More! </a:t>
            </a:r>
            <a:br>
              <a:rPr lang="en-US" b="1" dirty="0">
                <a:solidFill>
                  <a:srgbClr val="002060"/>
                </a:solidFill>
                <a:latin typeface="+mn-lt"/>
              </a:rPr>
            </a:br>
            <a:r>
              <a:rPr lang="en-US" b="1" dirty="0">
                <a:solidFill>
                  <a:srgbClr val="002060"/>
                </a:solidFill>
                <a:latin typeface="+mn-lt"/>
              </a:rPr>
              <a:t>Verification</a:t>
            </a:r>
          </a:p>
        </p:txBody>
      </p:sp>
      <p:sp>
        <p:nvSpPr>
          <p:cNvPr id="3" name="Content Placeholder 2"/>
          <p:cNvSpPr>
            <a:spLocks noGrp="1"/>
          </p:cNvSpPr>
          <p:nvPr>
            <p:ph idx="1"/>
          </p:nvPr>
        </p:nvSpPr>
        <p:spPr/>
        <p:txBody>
          <a:bodyPr>
            <a:normAutofit/>
          </a:bodyPr>
          <a:lstStyle/>
          <a:p>
            <a:r>
              <a:rPr lang="en-US" sz="2400" dirty="0"/>
              <a:t>The customs broker must verify all the information collected from the client.</a:t>
            </a:r>
          </a:p>
          <a:p>
            <a:r>
              <a:rPr lang="en-US" sz="2400" dirty="0"/>
              <a:t>The customs broker also must check to determine whether the client is named as a sanctioned or restricted person or entity by the U.S. Government, or if the client is suspended or debarred from doing business with the U.S. Government.</a:t>
            </a:r>
          </a:p>
        </p:txBody>
      </p:sp>
    </p:spTree>
    <p:extLst>
      <p:ext uri="{BB962C8B-B14F-4D97-AF65-F5344CB8AC3E}">
        <p14:creationId xmlns:p14="http://schemas.microsoft.com/office/powerpoint/2010/main" val="185679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Verification Methods Recommended</a:t>
            </a:r>
          </a:p>
        </p:txBody>
      </p:sp>
      <p:sp>
        <p:nvSpPr>
          <p:cNvPr id="3" name="Content Placeholder 2"/>
          <p:cNvSpPr>
            <a:spLocks noGrp="1"/>
          </p:cNvSpPr>
          <p:nvPr>
            <p:ph idx="1"/>
          </p:nvPr>
        </p:nvSpPr>
        <p:spPr/>
        <p:txBody>
          <a:bodyPr>
            <a:normAutofit/>
          </a:bodyPr>
          <a:lstStyle/>
          <a:p>
            <a:r>
              <a:rPr lang="en-US" sz="2400" dirty="0"/>
              <a:t>(1) A check of the appropriate websites to determine whether the client is named as a sanctioned or restricted person or entity by the U.S. Government, or if the client is suspended or debarred from doing business with the U.S. Government; </a:t>
            </a:r>
          </a:p>
          <a:p>
            <a:r>
              <a:rPr lang="en-US" sz="2400" dirty="0"/>
              <a:t>(2) An in-person review of the grantor’s government-issued photo identification;</a:t>
            </a:r>
          </a:p>
          <a:p>
            <a:r>
              <a:rPr lang="en-US" sz="2400" dirty="0"/>
              <a:t>(3) An in-person client meeting; </a:t>
            </a:r>
          </a:p>
          <a:p>
            <a:r>
              <a:rPr lang="en-US" sz="2400" dirty="0"/>
              <a:t>(4) An in-person visit of the client’s place of business;</a:t>
            </a:r>
          </a:p>
          <a:p>
            <a:r>
              <a:rPr lang="en-US" sz="2400" dirty="0"/>
              <a:t>(5) A review of the client’s Articles of Incorporation; </a:t>
            </a:r>
          </a:p>
          <a:p>
            <a:r>
              <a:rPr lang="en-US" sz="2400" dirty="0"/>
              <a:t>(6) A query of publicly available information, business information and credit reporting entities, Federal, state, and local databases or websites and any other relevant trade or business sources.</a:t>
            </a:r>
          </a:p>
        </p:txBody>
      </p:sp>
    </p:spTree>
    <p:extLst>
      <p:ext uri="{BB962C8B-B14F-4D97-AF65-F5344CB8AC3E}">
        <p14:creationId xmlns:p14="http://schemas.microsoft.com/office/powerpoint/2010/main" val="357502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1325563"/>
          </a:xfrm>
        </p:spPr>
        <p:txBody>
          <a:bodyPr/>
          <a:lstStyle/>
          <a:p>
            <a:r>
              <a:rPr lang="en-US" b="1" dirty="0">
                <a:solidFill>
                  <a:srgbClr val="002060"/>
                </a:solidFill>
                <a:latin typeface="+mn-lt"/>
              </a:rPr>
              <a:t>Internal Controls and Recordkeeping</a:t>
            </a:r>
          </a:p>
        </p:txBody>
      </p:sp>
      <p:sp>
        <p:nvSpPr>
          <p:cNvPr id="3" name="Content Placeholder 2"/>
          <p:cNvSpPr>
            <a:spLocks noGrp="1"/>
          </p:cNvSpPr>
          <p:nvPr>
            <p:ph idx="1"/>
          </p:nvPr>
        </p:nvSpPr>
        <p:spPr/>
        <p:txBody>
          <a:bodyPr>
            <a:normAutofit/>
          </a:bodyPr>
          <a:lstStyle/>
          <a:p>
            <a:r>
              <a:rPr lang="en-US" sz="2400" dirty="0"/>
              <a:t>All customs brokers must implement policies, procedures, and internal controls to identify and verify a client’s identity before transacting customs business on behalf of that client. The policies, procedures, and internal controls must also fulfill the recordkeeping requirements, particularly the requirement for updating information and records, and </a:t>
            </a:r>
            <a:r>
              <a:rPr lang="en-US" sz="2400" dirty="0">
                <a:solidFill>
                  <a:srgbClr val="FF0000"/>
                </a:solidFill>
              </a:rPr>
              <a:t>re-verifying</a:t>
            </a:r>
            <a:r>
              <a:rPr lang="en-US" sz="2400" dirty="0"/>
              <a:t> the client’s identity. </a:t>
            </a:r>
          </a:p>
          <a:p>
            <a:r>
              <a:rPr lang="en-US" sz="2400" dirty="0"/>
              <a:t>Reverification is conducted every 3 years (unless a partnership). </a:t>
            </a:r>
          </a:p>
          <a:p>
            <a:r>
              <a:rPr lang="en-US" sz="2400" dirty="0"/>
              <a:t>All customs brokers must make, retain, and update records containing the required information used to identify and to verify the client’s identity.</a:t>
            </a:r>
          </a:p>
        </p:txBody>
      </p:sp>
    </p:spTree>
    <p:extLst>
      <p:ext uri="{BB962C8B-B14F-4D97-AF65-F5344CB8AC3E}">
        <p14:creationId xmlns:p14="http://schemas.microsoft.com/office/powerpoint/2010/main" val="555186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C7280871900E46863CF69185A809F1" ma:contentTypeVersion="16" ma:contentTypeDescription="Create a new document." ma:contentTypeScope="" ma:versionID="ad46887cb25bb2697b351f945156cd9c">
  <xsd:schema xmlns:xsd="http://www.w3.org/2001/XMLSchema" xmlns:xs="http://www.w3.org/2001/XMLSchema" xmlns:p="http://schemas.microsoft.com/office/2006/metadata/properties" xmlns:ns2="cfdd7eab-d955-48cd-bb2e-845b71b8db27" xmlns:ns3="1a74805c-afbb-4e0c-945c-023b4a05e1e7" targetNamespace="http://schemas.microsoft.com/office/2006/metadata/properties" ma:root="true" ma:fieldsID="d442894b8bc073d69f7c717cc08df18e" ns2:_="" ns3:_="">
    <xsd:import namespace="cfdd7eab-d955-48cd-bb2e-845b71b8db27"/>
    <xsd:import namespace="1a74805c-afbb-4e0c-945c-023b4a05e1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d7eab-d955-48cd-bb2e-845b71b8d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197a64-234f-49c2-944a-b413c8dd63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74805c-afbb-4e0c-945c-023b4a05e1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f1e0a-f789-4f4b-9e18-cb01279192a6}" ma:internalName="TaxCatchAll" ma:showField="CatchAllData" ma:web="1a74805c-afbb-4e0c-945c-023b4a05e1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dd7eab-d955-48cd-bb2e-845b71b8db27">
      <Terms xmlns="http://schemas.microsoft.com/office/infopath/2007/PartnerControls"/>
    </lcf76f155ced4ddcb4097134ff3c332f>
    <TaxCatchAll xmlns="1a74805c-afbb-4e0c-945c-023b4a05e1e7" xsi:nil="true"/>
  </documentManagement>
</p:properties>
</file>

<file path=customXml/itemProps1.xml><?xml version="1.0" encoding="utf-8"?>
<ds:datastoreItem xmlns:ds="http://schemas.openxmlformats.org/officeDocument/2006/customXml" ds:itemID="{4AC0BA76-D13D-4317-8D37-2293517A8940}"/>
</file>

<file path=customXml/itemProps2.xml><?xml version="1.0" encoding="utf-8"?>
<ds:datastoreItem xmlns:ds="http://schemas.openxmlformats.org/officeDocument/2006/customXml" ds:itemID="{E38C7029-D368-4F15-BA60-C09FFE282484}"/>
</file>

<file path=customXml/itemProps3.xml><?xml version="1.0" encoding="utf-8"?>
<ds:datastoreItem xmlns:ds="http://schemas.openxmlformats.org/officeDocument/2006/customXml" ds:itemID="{BDA73311-D109-47AC-8561-15E5E2D9FECC}"/>
</file>

<file path=docProps/app.xml><?xml version="1.0" encoding="utf-8"?>
<Properties xmlns="http://schemas.openxmlformats.org/officeDocument/2006/extended-properties" xmlns:vt="http://schemas.openxmlformats.org/officeDocument/2006/docPropsVTypes">
  <Template/>
  <TotalTime>1066</TotalTime>
  <Words>2667</Words>
  <Application>Microsoft Office PowerPoint</Application>
  <PresentationFormat>Widescreen</PresentationFormat>
  <Paragraphs>257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Franklin Gothic Book</vt:lpstr>
      <vt:lpstr>Office Theme</vt:lpstr>
      <vt:lpstr>PowerPoint Presentation</vt:lpstr>
      <vt:lpstr>Proposed Regulations &amp; Initiatives–  Changing the World of the Broker and Importer</vt:lpstr>
      <vt:lpstr>Customs Broker Verification of  Importer’s Identity</vt:lpstr>
      <vt:lpstr>Customs Broker Verification of an  Importer’s Identity –   Federal Register August 14, 2019</vt:lpstr>
      <vt:lpstr>Minimum Data – 111.43</vt:lpstr>
      <vt:lpstr>Minimum Data – continued</vt:lpstr>
      <vt:lpstr>But Wait, There’s More!  Verification</vt:lpstr>
      <vt:lpstr>Verification Methods Recommended</vt:lpstr>
      <vt:lpstr>Internal Controls and Recordkeeping</vt:lpstr>
      <vt:lpstr>Continuing Education</vt:lpstr>
      <vt:lpstr>Continuing Education for  Licensed Customs Brokers –   September 10, 2021</vt:lpstr>
      <vt:lpstr>Accreditation of Qualifying  Continuing Broker Education</vt:lpstr>
      <vt:lpstr>Modernization of the Customs Brokers Regulations and Elimination of Local Permit – Federal Register June 5, 2020</vt:lpstr>
      <vt:lpstr>Modernization of the Customs Brokers Regulations –   Federal Register June 5, 2020</vt:lpstr>
      <vt:lpstr>External Forces Necessitating Change</vt:lpstr>
      <vt:lpstr>Elimination of Local Permit –  Federal Register June 5, 2020</vt:lpstr>
      <vt:lpstr>Creation of Broker “Office of Record”</vt:lpstr>
      <vt:lpstr>Breach of Systems Security – 111.21</vt:lpstr>
      <vt:lpstr>Responsible Supervision and Control </vt:lpstr>
      <vt:lpstr>The Factors to Consider List 111.28</vt:lpstr>
      <vt:lpstr>The List 111.28 – continued</vt:lpstr>
      <vt:lpstr>The five new factors</vt:lpstr>
      <vt:lpstr>False Information 111.32</vt:lpstr>
      <vt:lpstr>The Continued Role of Broker</vt:lpstr>
      <vt:lpstr>The 21st Century Customs Framework</vt:lpstr>
      <vt:lpstr>The 21st Century A. Limited Data Collection</vt:lpstr>
      <vt:lpstr>The 21st Century B. Restricted Data Usage</vt:lpstr>
      <vt:lpstr>The 21st Century C. Narrow Visibility &amp; Accountability</vt:lpstr>
      <vt:lpstr>The 21st Century D. Untimely &amp; Ineffective Enforcement 1. Preventing Loss of Revenue</vt:lpstr>
      <vt:lpstr>The 21st Century D. Untimely &amp; Ineffective Enforcement 2. Streamlining Enforcement to Protect Assets/Consumers</vt:lpstr>
      <vt:lpstr>The 21st Century D. Untimely &amp; Ineffective Enforcement 3. Driving Trade Compliance through Expanded/Streamlined Penalties</vt:lpstr>
      <vt:lpstr>Section 321</vt:lpstr>
      <vt:lpstr>Proposed Data Fields for the  new Section 321 Requirements</vt:lpstr>
      <vt:lpstr>GBI or Other Party Identifiers</vt:lpstr>
      <vt:lpstr>Global Business Identifier (GBI)  October 6, 2021</vt:lpstr>
      <vt:lpstr>Number, Numbers, Numbers Which entity identification systems might be impacted by  the GBI?</vt:lpstr>
      <vt:lpstr>The three GBI’s in the EPoC</vt:lpstr>
      <vt:lpstr>DID’s? </vt:lpstr>
      <vt:lpstr>DID’s Continued</vt:lpstr>
      <vt:lpstr>CTPAT Trusted Trader and Forced Labor </vt:lpstr>
      <vt:lpstr>CTPAT Trusted Trader Program</vt:lpstr>
      <vt:lpstr>Forced Labor and CTPAT Trusted Trader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Okosun</dc:creator>
  <cp:lastModifiedBy>Jennifer Okosun</cp:lastModifiedBy>
  <cp:revision>34</cp:revision>
  <dcterms:created xsi:type="dcterms:W3CDTF">2022-07-05T17:56:35Z</dcterms:created>
  <dcterms:modified xsi:type="dcterms:W3CDTF">2022-07-31T21:52:44Z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0x010100F5C7280871900E46863CF69185A809F1</vt:lpwstr>
  </property>
</Properties>
</file>