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68" r:id="rId4"/>
    <p:sldId id="276" r:id="rId5"/>
    <p:sldId id="259" r:id="rId6"/>
    <p:sldId id="260" r:id="rId7"/>
    <p:sldId id="261" r:id="rId8"/>
    <p:sldId id="262" r:id="rId9"/>
    <p:sldId id="270" r:id="rId10"/>
    <p:sldId id="272" r:id="rId11"/>
    <p:sldId id="271" r:id="rId12"/>
    <p:sldId id="263" r:id="rId13"/>
    <p:sldId id="273" r:id="rId14"/>
    <p:sldId id="264" r:id="rId15"/>
    <p:sldId id="269" r:id="rId16"/>
    <p:sldId id="277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64EC-B6F7-BE3B-D0B1-3AE82F361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26DD1-E47F-89ED-BFB9-E6279BE27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F535F-BEB7-EAEB-A5C7-1ED210C4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7D615-1FEF-F816-24F5-A56D921E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D541-64EF-B16E-76EB-33B2BE50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300A-29F7-BC43-869D-A84A5F0E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C1DFDC-590C-E987-594F-2F030696C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85583-6926-6573-B7B4-821CFE8F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FF16D-30E9-EB96-7AD3-36C1956A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6C779-7DCA-E0B5-9DC2-2B9CB038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3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48A8F-D9A0-570C-DC89-34CB057ED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4E5717-C302-FD5F-AEA9-13B18828B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63EC-D32C-EFA8-5073-06E2FDC8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AF04A-B051-E68B-AF28-4E7A7C8C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62CFC-44C5-1EA3-C876-BBA96FBE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8A45-2F9B-8C24-2424-9B4FA0B8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114A-480D-36EE-E3D4-BA6C5E626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7806D-5C3D-2738-C1AF-F4F2DC2B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89EC8-0FDC-4232-A781-ABB32874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47DC1-49FE-2B2A-F978-746776B9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7975-FA19-8309-F579-DBB0B622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66538-9568-C34E-49EB-65C4C61A5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0838-DDB0-CA09-74D6-998CECEF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C6F3C-9375-1FE7-39C6-729A2178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FD08-1E95-1DED-B470-BAE60B61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6F45-8FCD-74B7-DEE9-F14D332A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CD0B-0E98-4AF3-BA44-4738FC4F9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C552D-3125-71CC-9162-5E6F8CBF8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D60C0-020E-7B61-3CEB-39195FC7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9E7A2-6CA0-9ACE-1CCA-493D91308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49908-B29E-4E94-BE5D-6F98B85E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B1AE-5E07-4529-D109-F9EADB57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3BAC3-1697-98BB-579D-E483E7598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ED158-367B-3E3C-C9B1-BB3BCB12E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7A72C-79A0-B910-9DD0-7B43CD676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86102-B632-5A82-DDBF-3A4AF674D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28417-68A9-F58C-586C-62951F10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54F205-BBBA-9C85-7008-B299CE49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D2109-B0BF-C2F5-5667-FDD1E011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1D54-FCF1-8A0C-2AC8-5486BB0D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BFBDB2-D95A-3557-C7B0-4D7BCFD3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5102C-9B13-6E1E-3443-0E991555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EE3B0-271B-80F7-799C-6B4900AC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83145F-7EFA-FA2B-0570-B57F4006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E32E2-4BBC-E2DE-412B-10BC7AA6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89C20-FA14-2474-F06F-72C2CE69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7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1350-5A7D-D505-1434-703A0199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8275-9C58-F553-FD43-67678F7CC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8656C-9310-AC0B-2E62-B1F7D467F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CD8A4-3531-4A14-EA67-EDE78907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1FFA0-02B7-2AC9-FA9C-B93A59D7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9DB86-0470-1EF6-660B-34E10D29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9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C209-7C27-D3D2-11E1-5734C467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0ADF5-8E0B-A931-A282-F3866D789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AB267-CAA0-EA11-780B-75A416BA0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8020F-12D3-253E-3F34-AE2AB8BE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4E66C-5184-C347-D2F8-CCEF2AF9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CD3F4-181D-C049-9D02-0810727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1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8A2FE-DF54-A82E-400A-357DB13D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43C4-A28E-E671-EC87-A873365B3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E90B4-8FE6-4678-C39E-3AEDD5FD7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EA5D-2DC3-4DE0-8694-61FF0B957E8B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AE468-2396-04A8-8E79-96615CB51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CE7B-601E-3E5B-F47E-A1B03B81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59A3-7D7C-453D-8898-74116D0D3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4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city&#10;&#10;Description automatically generated">
            <a:extLst>
              <a:ext uri="{FF2B5EF4-FFF2-40B4-BE49-F238E27FC236}">
                <a16:creationId xmlns:a16="http://schemas.microsoft.com/office/drawing/2014/main" id="{EACDED4E-9566-46EC-2248-9457D2EA1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4A5F2-1551-025C-C82A-1F673754ED17}"/>
              </a:ext>
            </a:extLst>
          </p:cNvPr>
          <p:cNvSpPr txBox="1"/>
          <p:nvPr/>
        </p:nvSpPr>
        <p:spPr>
          <a:xfrm>
            <a:off x="4251844" y="5662321"/>
            <a:ext cx="776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GEOPOLITICAL UPDATE </a:t>
            </a:r>
          </a:p>
          <a:p>
            <a:pPr algn="r"/>
            <a:r>
              <a:rPr lang="en-US" sz="3600" dirty="0"/>
              <a:t>AFFECTING SANCTIONS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DD548-91C8-7B3F-7BDA-518CA96631EE}"/>
              </a:ext>
            </a:extLst>
          </p:cNvPr>
          <p:cNvSpPr txBox="1"/>
          <p:nvPr/>
        </p:nvSpPr>
        <p:spPr>
          <a:xfrm>
            <a:off x="5374432" y="3629608"/>
            <a:ext cx="58596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Jeremy Page, Partner, Page·Fura, P.C.</a:t>
            </a:r>
          </a:p>
          <a:p>
            <a:r>
              <a:rPr lang="en-US" sz="2800" dirty="0"/>
              <a:t>Shannon Fura, Partner, Page·Fura, P.C.</a:t>
            </a:r>
          </a:p>
          <a:p>
            <a:r>
              <a:rPr lang="en-US" dirty="0"/>
              <a:t>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77C7FD6-3FBF-DF9B-1EB7-460A93FD5D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52925" r="9229" b="31973"/>
          <a:stretch/>
        </p:blipFill>
        <p:spPr>
          <a:xfrm>
            <a:off x="0" y="6091593"/>
            <a:ext cx="4460033" cy="7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C8A2C9-A74C-6C91-D9F6-A16D9BE3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Sectoral Sanctions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77668-25FB-3BE2-93DD-085B34FD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0" dirty="0">
                <a:effectLst/>
              </a:rPr>
              <a:t>Sectoral sanctions are more targeted sanctions, focusing on prohibiting certain activities with an identified individual or entity rather than precluding engagement overall</a:t>
            </a:r>
          </a:p>
          <a:p>
            <a:r>
              <a:rPr lang="en-US" dirty="0"/>
              <a:t>For example, after Russia invaded and moved to annex Crimea, the U.S. imposed sanctions on the financial and energy sectors rather than against Russia as a whole</a:t>
            </a:r>
          </a:p>
        </p:txBody>
      </p:sp>
    </p:spTree>
    <p:extLst>
      <p:ext uri="{BB962C8B-B14F-4D97-AF65-F5344CB8AC3E}">
        <p14:creationId xmlns:p14="http://schemas.microsoft.com/office/powerpoint/2010/main" val="2821794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1302-7DC3-89BB-93D1-DBB64A79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Embargoes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8B29-C239-02A3-ACEC-E569172B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Embargoes are the most comprehensive of all sanction regimes, generally prohibiting all forms of trade with an identified country</a:t>
            </a:r>
          </a:p>
          <a:p>
            <a:r>
              <a:rPr lang="en-US" dirty="0"/>
              <a:t>Cuba, Iran, North Korea, the Crimean Region of Ukraine and Burma are all examples of embargoed countries/regions </a:t>
            </a:r>
            <a:endParaRPr lang="en-US" i="0" dirty="0">
              <a:effectLst/>
            </a:endParaRPr>
          </a:p>
          <a:p>
            <a:r>
              <a:rPr lang="en-US" dirty="0"/>
              <a:t>Exceptions are often granted, however, for humanitarian or other reasons supportive of U.S. policy</a:t>
            </a:r>
          </a:p>
        </p:txBody>
      </p:sp>
    </p:spTree>
    <p:extLst>
      <p:ext uri="{BB962C8B-B14F-4D97-AF65-F5344CB8AC3E}">
        <p14:creationId xmlns:p14="http://schemas.microsoft.com/office/powerpoint/2010/main" val="340310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BDA6-152A-CBE4-27F2-19D44569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We Look Forward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D8DC-2462-7140-ED9B-A14B61AD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More Things Change, The More They Stay The Same….</a:t>
            </a:r>
          </a:p>
          <a:p>
            <a:r>
              <a:rPr lang="en-US" dirty="0"/>
              <a:t>More sanctions against China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Even if the current Section 301 case is terminated (or modified), there are rumblings of a new action against China focused on state subsidies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The tools used against Russia also establish a blueprint for additional action against China and China-based entities depending on its behavior going forward</a:t>
            </a:r>
          </a:p>
          <a:p>
            <a:r>
              <a:rPr lang="en-US" dirty="0"/>
              <a:t>More sanctions against Russia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Unless and until Russia withdraws from Ukraine, the sanctions will remain in place and the U.S. and its allies will continue to find creative ways to impose further punishment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FD20C-89AD-8ABC-8F3D-B4FA8FBFB546}"/>
              </a:ext>
            </a:extLst>
          </p:cNvPr>
          <p:cNvSpPr txBox="1"/>
          <p:nvPr/>
        </p:nvSpPr>
        <p:spPr>
          <a:xfrm>
            <a:off x="10972800" y="6364466"/>
            <a:ext cx="9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of 4</a:t>
            </a:r>
          </a:p>
        </p:txBody>
      </p:sp>
    </p:spTree>
    <p:extLst>
      <p:ext uri="{BB962C8B-B14F-4D97-AF65-F5344CB8AC3E}">
        <p14:creationId xmlns:p14="http://schemas.microsoft.com/office/powerpoint/2010/main" val="85347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0F3C3D-2715-B6F0-180D-E4F51EBB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 What Can We Look Forward To?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20E057-8B5A-7DDB-CE67-9F4BDA56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Continued sanctions for Iran, Cuba, North Korea, Venezuela &amp; Burma+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Although efforts to rekindle the relaxation of sanctions against Iran continue, its actions as well as those of other embargoed nations does not augur well for a significant change in U.S. policy – </a:t>
            </a:r>
            <a:r>
              <a:rPr lang="en-US" dirty="0">
                <a:solidFill>
                  <a:srgbClr val="FF0000"/>
                </a:solidFill>
              </a:rPr>
              <a:t>Follow the Heat Map!</a:t>
            </a:r>
          </a:p>
          <a:p>
            <a:r>
              <a:rPr lang="en-US" dirty="0"/>
              <a:t>Aggressive legislative efforts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UFLPA along with a number of individual bills introduced during the current legislative session show that Congress will not sit idly by and let foreign policy – historically the province of the Executive Branch – unfold. While not all legislative efforts will succeed, increased protectionism, favoritism and enforcement are likely trends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FA74-61BD-4496-1285-05C8FD1868B1}"/>
              </a:ext>
            </a:extLst>
          </p:cNvPr>
          <p:cNvSpPr txBox="1"/>
          <p:nvPr/>
        </p:nvSpPr>
        <p:spPr>
          <a:xfrm>
            <a:off x="10972800" y="6364466"/>
            <a:ext cx="9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of 4</a:t>
            </a:r>
          </a:p>
        </p:txBody>
      </p:sp>
    </p:spTree>
    <p:extLst>
      <p:ext uri="{BB962C8B-B14F-4D97-AF65-F5344CB8AC3E}">
        <p14:creationId xmlns:p14="http://schemas.microsoft.com/office/powerpoint/2010/main" val="320352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93D91A-CF0A-67F4-66DB-2ED9D845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 What Can We Look Forward To?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7E42C3-48C6-AB79-288B-26DD25C4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230188" indent="-230188"/>
            <a:r>
              <a:rPr lang="en-US" dirty="0"/>
              <a:t>More use of “surgical” export controls</a:t>
            </a:r>
          </a:p>
          <a:p>
            <a:pPr marL="573088" lvl="1" indent="-342900">
              <a:buFont typeface="Courier New" panose="02070309020205020404" pitchFamily="49" charset="0"/>
              <a:buChar char="o"/>
            </a:pPr>
            <a:r>
              <a:rPr lang="en-US" dirty="0"/>
              <a:t>The approach adopted by the U.S. and its allies to specifically target individuals, entities and industry through sanctions and/or restrictions on access to technology/industrial goods is likely to become more of the norm </a:t>
            </a:r>
          </a:p>
          <a:p>
            <a:pPr marL="230188" indent="-230188"/>
            <a:r>
              <a:rPr lang="en-US" dirty="0"/>
              <a:t>More targeted and aggressive enforcement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The Bureau of Industry &amp; Security’s recent Administrative Enforcement Memo makes it clear that increased targeted enforcement is forthcoming against “bad actors”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29331-6F3E-2DC0-E40A-CFAA0FBD9A8F}"/>
              </a:ext>
            </a:extLst>
          </p:cNvPr>
          <p:cNvSpPr txBox="1"/>
          <p:nvPr/>
        </p:nvSpPr>
        <p:spPr>
          <a:xfrm>
            <a:off x="10972800" y="6364466"/>
            <a:ext cx="9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of 4</a:t>
            </a:r>
          </a:p>
        </p:txBody>
      </p:sp>
    </p:spTree>
    <p:extLst>
      <p:ext uri="{BB962C8B-B14F-4D97-AF65-F5344CB8AC3E}">
        <p14:creationId xmlns:p14="http://schemas.microsoft.com/office/powerpoint/2010/main" val="298737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5D86E0-8EC1-8B51-11F8-A4EB704C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 What Can We Look Forward To?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DBFF7F-D077-BAB2-E702-94953041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30188" indent="-230188"/>
            <a:r>
              <a:rPr lang="en-US" dirty="0"/>
              <a:t>Continued focus on human rights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UFLPA is only the tip of the iceberg from a U.S. perspective as its continued implementation will inevitably spill over to broader forced labor enforcement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Other countries will also continue to expand their focus on human rights and its impact on the supply chain</a:t>
            </a:r>
          </a:p>
          <a:p>
            <a:pPr marL="230188" indent="-230188"/>
            <a:r>
              <a:rPr lang="en-US" dirty="0"/>
              <a:t>Development of new export regime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b="0" i="0" dirty="0">
                <a:effectLst/>
              </a:rPr>
              <a:t>The current regime is </a:t>
            </a:r>
            <a:r>
              <a:rPr lang="en-US" dirty="0"/>
              <a:t>oriented toward non-proliferation and a pivot among only trusted nations will likely result in a new regime focused on controlling access to technologies, ensuring greater economic/national security and protecting/preserving human rights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6C471-A9E3-FC8B-285F-0A6DD1631D78}"/>
              </a:ext>
            </a:extLst>
          </p:cNvPr>
          <p:cNvSpPr txBox="1"/>
          <p:nvPr/>
        </p:nvSpPr>
        <p:spPr>
          <a:xfrm>
            <a:off x="10972800" y="6364466"/>
            <a:ext cx="9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of 4</a:t>
            </a:r>
          </a:p>
        </p:txBody>
      </p:sp>
    </p:spTree>
    <p:extLst>
      <p:ext uri="{BB962C8B-B14F-4D97-AF65-F5344CB8AC3E}">
        <p14:creationId xmlns:p14="http://schemas.microsoft.com/office/powerpoint/2010/main" val="348222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FFB5E9-01D4-6739-3788-2A48D9A9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How Can You Prepare?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2CFB84-A293-4126-9108-F73B2283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30188" indent="-230188"/>
            <a:r>
              <a:rPr lang="en-US" dirty="0"/>
              <a:t>Ensure a dynamic compliance program is in place</a:t>
            </a:r>
          </a:p>
          <a:p>
            <a:pPr marL="230188" indent="-230188"/>
            <a:r>
              <a:rPr lang="en-US" dirty="0"/>
              <a:t>Maintain lines of communication across the enterprise (including, most importantly, any legislative affairs function)</a:t>
            </a:r>
          </a:p>
          <a:p>
            <a:pPr marL="230188" indent="-230188"/>
            <a:r>
              <a:rPr lang="en-US" dirty="0"/>
              <a:t>Establish an immediate response mechanism (time is no longer a luxury)</a:t>
            </a:r>
          </a:p>
          <a:p>
            <a:pPr marL="230188" indent="-230188"/>
            <a:r>
              <a:rPr lang="en-US" dirty="0"/>
              <a:t>Expose yourself to multiple sources of information – not just trade-related but also geopolitical</a:t>
            </a:r>
          </a:p>
          <a:p>
            <a:pPr marL="230188" indent="-230188"/>
            <a:r>
              <a:rPr lang="en-US" dirty="0"/>
              <a:t>Ask questions and be included in the decision-making process early in the game (trade compliance needs to be at the table)</a:t>
            </a:r>
          </a:p>
          <a:p>
            <a:pPr marL="230188" indent="-230188"/>
            <a:endParaRPr lang="en-US" dirty="0"/>
          </a:p>
          <a:p>
            <a:pPr marL="230188" indent="-230188"/>
            <a:endParaRPr lang="en-US" dirty="0"/>
          </a:p>
          <a:p>
            <a:pPr marL="230188" indent="-23018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3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2A732-7910-6EC5-07EF-A0326E27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0461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BC8B59-9648-9AD6-837C-C8BED17D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Sanction?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D98104-660A-2429-E312-6CB68BE2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Any tool used by a government as a means of affecting change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The change sought can be:</a:t>
            </a:r>
          </a:p>
          <a:p>
            <a:pPr marL="569913" lvl="1" indent="-338138">
              <a:buFont typeface="Courier New" panose="02070309020205020404" pitchFamily="49" charset="0"/>
              <a:buChar char="o"/>
            </a:pPr>
            <a:r>
              <a:rPr lang="en-US" dirty="0"/>
              <a:t>A change in practice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Section 301 action against China</a:t>
            </a:r>
          </a:p>
          <a:p>
            <a:pPr marL="569913" lvl="1" indent="-338138">
              <a:buFont typeface="Courier New" panose="02070309020205020404" pitchFamily="49" charset="0"/>
              <a:buChar char="o"/>
            </a:pPr>
            <a:r>
              <a:rPr lang="en-US" dirty="0"/>
              <a:t>A change in treatment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Uyghur Forced Labor Prevention Act</a:t>
            </a:r>
            <a:endParaRPr lang="en-US" sz="2400" dirty="0"/>
          </a:p>
          <a:p>
            <a:pPr marL="569913" lvl="1" indent="-338138">
              <a:buFont typeface="Courier New" panose="02070309020205020404" pitchFamily="49" charset="0"/>
              <a:buChar char="o"/>
            </a:pPr>
            <a:r>
              <a:rPr lang="en-US" dirty="0"/>
              <a:t>A change in regime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Iran, Venezuela, Cuba, Burma, Russia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AE0DD-F20F-4F81-C176-3285875D6071}"/>
              </a:ext>
            </a:extLst>
          </p:cNvPr>
          <p:cNvSpPr txBox="1"/>
          <p:nvPr/>
        </p:nvSpPr>
        <p:spPr>
          <a:xfrm>
            <a:off x="10972800" y="6364466"/>
            <a:ext cx="9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of 2</a:t>
            </a:r>
          </a:p>
        </p:txBody>
      </p:sp>
    </p:spTree>
    <p:extLst>
      <p:ext uri="{BB962C8B-B14F-4D97-AF65-F5344CB8AC3E}">
        <p14:creationId xmlns:p14="http://schemas.microsoft.com/office/powerpoint/2010/main" val="183745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991CED-F0AB-7A22-BA4F-8BEA39B8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Sanction?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5551F4-1AEC-5690-9E5A-051C60C8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30188" indent="-227013"/>
            <a:r>
              <a:rPr lang="en-US" dirty="0"/>
              <a:t>A sanction can also serve as a form of punishment or restriction</a:t>
            </a:r>
          </a:p>
          <a:p>
            <a:pPr marL="569913" lvl="1" indent="-338138">
              <a:buFont typeface="Courier New" panose="02070309020205020404" pitchFamily="49" charset="0"/>
              <a:buChar char="o"/>
            </a:pPr>
            <a:r>
              <a:rPr lang="en-US" dirty="0"/>
              <a:t>Imposition or expansion of export controls/license requirements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military end uses/end users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military intelligence end uses/end users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use of foreign direct product rule</a:t>
            </a:r>
          </a:p>
          <a:p>
            <a:pPr marL="569913" lvl="1" indent="-338138">
              <a:buFont typeface="Courier New" panose="02070309020205020404" pitchFamily="49" charset="0"/>
              <a:buChar char="o"/>
            </a:pPr>
            <a:r>
              <a:rPr lang="en-US" dirty="0"/>
              <a:t>Addition to a “list”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Huawei and its subsidiaries</a:t>
            </a:r>
            <a:endParaRPr lang="en-US" sz="2400" dirty="0"/>
          </a:p>
          <a:p>
            <a:pPr marL="569913" lvl="1" indent="-338138">
              <a:buFont typeface="Courier New" panose="02070309020205020404" pitchFamily="49" charset="0"/>
              <a:buChar char="o"/>
            </a:pPr>
            <a:r>
              <a:rPr lang="en-US" dirty="0"/>
              <a:t>Suspension of rights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denial of export privileges</a:t>
            </a:r>
          </a:p>
          <a:p>
            <a:pPr marL="914400" lvl="2" indent="-342900">
              <a:buFont typeface="Wingdings" panose="05000000000000000000" pitchFamily="2" charset="2"/>
              <a:buChar char="Ø"/>
            </a:pPr>
            <a:r>
              <a:rPr lang="en-US" dirty="0"/>
              <a:t>presumption/policy of denial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94131-42EE-EEE8-939B-2BC77087E371}"/>
              </a:ext>
            </a:extLst>
          </p:cNvPr>
          <p:cNvSpPr txBox="1"/>
          <p:nvPr/>
        </p:nvSpPr>
        <p:spPr>
          <a:xfrm>
            <a:off x="10972800" y="6364466"/>
            <a:ext cx="9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of 2</a:t>
            </a:r>
          </a:p>
        </p:txBody>
      </p:sp>
    </p:spTree>
    <p:extLst>
      <p:ext uri="{BB962C8B-B14F-4D97-AF65-F5344CB8AC3E}">
        <p14:creationId xmlns:p14="http://schemas.microsoft.com/office/powerpoint/2010/main" val="157589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0E0C8-561E-A644-2A5E-ECCC2F86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2022 Conflict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7F300-0EBB-6CF4-0A96-3FF8FFD41692}"/>
              </a:ext>
            </a:extLst>
          </p:cNvPr>
          <p:cNvSpPr txBox="1"/>
          <p:nvPr/>
        </p:nvSpPr>
        <p:spPr>
          <a:xfrm>
            <a:off x="8558784" y="6456327"/>
            <a:ext cx="3633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Courtesy of the Council on Foreign Relations</a:t>
            </a: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C5F58DB-8292-1E3A-7391-A3EF131E0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9" t="21867" r="11533" b="15306"/>
          <a:stretch/>
        </p:blipFill>
        <p:spPr bwMode="auto">
          <a:xfrm>
            <a:off x="2253080" y="1619597"/>
            <a:ext cx="7695588" cy="4839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190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7D16-0198-197B-1E62-4BB4D237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Sanctions Imposed?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F99C2-3E0E-FB9A-E590-763F808E5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Sanctions are generally implemented through laws and regulations although they can also be the result of executive order or agency action</a:t>
            </a:r>
          </a:p>
          <a:p>
            <a:r>
              <a:rPr lang="en-US" dirty="0"/>
              <a:t>They can also be adopted through multilateral agreement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Wassenaar Arrangement Revisions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United Nations Resolutions</a:t>
            </a:r>
          </a:p>
        </p:txBody>
      </p:sp>
    </p:spTree>
    <p:extLst>
      <p:ext uri="{BB962C8B-B14F-4D97-AF65-F5344CB8AC3E}">
        <p14:creationId xmlns:p14="http://schemas.microsoft.com/office/powerpoint/2010/main" val="303316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B26269-4291-66B9-7703-1FCD71CE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Forms Can Sanctions Take?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99CD5C-E037-348F-66F8-D19400BC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Sanctions can be both targeted and comprehensive in nature</a:t>
            </a:r>
          </a:p>
          <a:p>
            <a:r>
              <a:rPr lang="en-US" dirty="0"/>
              <a:t>Beyond the examples above, more traditionally they include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Blocking Sanctions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Primary Sanctions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Secondary Sanctions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Sectoral Sanctions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Embargoes</a:t>
            </a:r>
          </a:p>
          <a:p>
            <a:pPr marL="569913" lvl="1" indent="-339725">
              <a:buFont typeface="Courier New" panose="02070309020205020404" pitchFamily="49" charset="0"/>
              <a:buChar char="o"/>
            </a:pPr>
            <a:r>
              <a:rPr lang="en-US" dirty="0"/>
              <a:t>Legal/Regulatory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6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E256-2947-3A3C-2A94-33F2AA0F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54EEE-F9A3-0B0C-60EE-EA8A59848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</a:rPr>
              <a:t>Blocking sanctions prohibit access to property as a means of depriving eith</a:t>
            </a:r>
            <a:r>
              <a:rPr lang="en-US" dirty="0"/>
              <a:t>er listed individuals/entities or countries with access to funds and materials</a:t>
            </a:r>
          </a:p>
          <a:p>
            <a:pPr algn="l"/>
            <a:r>
              <a:rPr lang="en-US" b="0" i="0" dirty="0">
                <a:solidFill>
                  <a:srgbClr val="202124"/>
                </a:solidFill>
                <a:effectLst/>
              </a:rPr>
              <a:t>Th</a:t>
            </a:r>
            <a:r>
              <a:rPr lang="en-US" dirty="0">
                <a:solidFill>
                  <a:srgbClr val="202124"/>
                </a:solidFill>
              </a:rPr>
              <a:t>e intent in blocking access is to curtail if not halt the individual, entity or country’s ability to continue to act contrary to U.S. policy</a:t>
            </a:r>
          </a:p>
          <a:p>
            <a:pPr algn="l"/>
            <a:r>
              <a:rPr lang="en-US" dirty="0">
                <a:solidFill>
                  <a:srgbClr val="202124"/>
                </a:solidFill>
              </a:rPr>
              <a:t>One example is the </a:t>
            </a:r>
            <a:r>
              <a:rPr lang="en-US" b="0" i="0" dirty="0">
                <a:solidFill>
                  <a:srgbClr val="202124"/>
                </a:solidFill>
                <a:effectLst/>
              </a:rPr>
              <a:t>sanctions that have been imposed against numerous Russian oligarchs</a:t>
            </a:r>
            <a:br>
              <a:rPr lang="en-US" b="0" i="0" dirty="0">
                <a:solidFill>
                  <a:srgbClr val="202124"/>
                </a:solidFill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2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53C1-F979-F9A4-8EFB-33324A80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1C4F7-44EA-1184-A914-EFF41AC3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effectLst/>
              </a:rPr>
              <a:t>Primary sanctions are a form of economic restriction that apply to anyone/any entity within the sanctioning country or who otherwise has a legal nexus</a:t>
            </a:r>
          </a:p>
          <a:p>
            <a:r>
              <a:rPr lang="en-US" dirty="0"/>
              <a:t>In general terms, primary sanctions impact the actions of citizens, other individuals with a recognized legal status, corporate and other legal entities and unincorporated branches. They also apply to anyone physically present within the country</a:t>
            </a:r>
          </a:p>
          <a:p>
            <a:r>
              <a:rPr lang="en-US" i="0" dirty="0">
                <a:effectLst/>
              </a:rPr>
              <a:t>Note that the U.S. is unique in extending the reach of primary sanctions </a:t>
            </a:r>
            <a:r>
              <a:rPr lang="en-US" dirty="0"/>
              <a:t>to foreign legal entities depending upon the sanction program involved (something other countries have objected to)</a:t>
            </a:r>
            <a:r>
              <a:rPr lang="en-US" i="0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8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5BE3-4B19-7341-8E08-E80DDCC2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E2F3-6EAC-5CE1-5906-03B3EB65F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Secondary sanctions apply to non-U.S. persons by threatening penalties (including denied access to the U.S. financial system) should they undertake any activity with an individual/entity/country deemed contrary to U.S. interests</a:t>
            </a:r>
          </a:p>
          <a:p>
            <a:r>
              <a:rPr lang="en-US" dirty="0"/>
              <a:t>For example, with respect to Iran, </a:t>
            </a:r>
            <a:r>
              <a:rPr lang="en-US" b="0" i="0" dirty="0">
                <a:effectLst/>
              </a:rPr>
              <a:t>non-U.S. persons were threatened with sanctions were they to engage in the energy, precious metal, software, food, automotive or financial services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7280871900E46863CF69185A809F1" ma:contentTypeVersion="16" ma:contentTypeDescription="Create a new document." ma:contentTypeScope="" ma:versionID="ad46887cb25bb2697b351f945156cd9c">
  <xsd:schema xmlns:xsd="http://www.w3.org/2001/XMLSchema" xmlns:xs="http://www.w3.org/2001/XMLSchema" xmlns:p="http://schemas.microsoft.com/office/2006/metadata/properties" xmlns:ns2="cfdd7eab-d955-48cd-bb2e-845b71b8db27" xmlns:ns3="1a74805c-afbb-4e0c-945c-023b4a05e1e7" targetNamespace="http://schemas.microsoft.com/office/2006/metadata/properties" ma:root="true" ma:fieldsID="d442894b8bc073d69f7c717cc08df18e" ns2:_="" ns3:_="">
    <xsd:import namespace="cfdd7eab-d955-48cd-bb2e-845b71b8db27"/>
    <xsd:import namespace="1a74805c-afbb-4e0c-945c-023b4a05e1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d7eab-d955-48cd-bb2e-845b71b8d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197a64-234f-49c2-944a-b413c8dd63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4805c-afbb-4e0c-945c-023b4a05e1e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0af1e0a-f789-4f4b-9e18-cb01279192a6}" ma:internalName="TaxCatchAll" ma:showField="CatchAllData" ma:web="1a74805c-afbb-4e0c-945c-023b4a05e1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dd7eab-d955-48cd-bb2e-845b71b8db27">
      <Terms xmlns="http://schemas.microsoft.com/office/infopath/2007/PartnerControls"/>
    </lcf76f155ced4ddcb4097134ff3c332f>
    <TaxCatchAll xmlns="1a74805c-afbb-4e0c-945c-023b4a05e1e7" xsi:nil="true"/>
  </documentManagement>
</p:properties>
</file>

<file path=customXml/itemProps1.xml><?xml version="1.0" encoding="utf-8"?>
<ds:datastoreItem xmlns:ds="http://schemas.openxmlformats.org/officeDocument/2006/customXml" ds:itemID="{6332C8D8-26E6-47D4-A365-879DEDEE6C87}"/>
</file>

<file path=customXml/itemProps2.xml><?xml version="1.0" encoding="utf-8"?>
<ds:datastoreItem xmlns:ds="http://schemas.openxmlformats.org/officeDocument/2006/customXml" ds:itemID="{44A802E7-A9B4-4BD3-A6B4-7F21FD2FB155}"/>
</file>

<file path=customXml/itemProps3.xml><?xml version="1.0" encoding="utf-8"?>
<ds:datastoreItem xmlns:ds="http://schemas.openxmlformats.org/officeDocument/2006/customXml" ds:itemID="{4B4F33B8-E38C-41DD-8FA1-BA2E346802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1136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What is a Sanction?</vt:lpstr>
      <vt:lpstr>What is a Sanction?</vt:lpstr>
      <vt:lpstr>2022 Conflict Map</vt:lpstr>
      <vt:lpstr>How Are Sanctions Imposed?</vt:lpstr>
      <vt:lpstr>What Forms Can Sanctions Take?</vt:lpstr>
      <vt:lpstr>Blocking Sanctions</vt:lpstr>
      <vt:lpstr>Primary Sanctions</vt:lpstr>
      <vt:lpstr>Secondary Sanctions</vt:lpstr>
      <vt:lpstr>Sectoral Sanctions</vt:lpstr>
      <vt:lpstr>Embargoes</vt:lpstr>
      <vt:lpstr>So What Can We Look Forward To?</vt:lpstr>
      <vt:lpstr>So What Can We Look Forward To?</vt:lpstr>
      <vt:lpstr>So What Can We Look Forward To?</vt:lpstr>
      <vt:lpstr>So What Can We Look Forward To?</vt:lpstr>
      <vt:lpstr>How Can You Prepare?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Page Fura, P.C.</dc:creator>
  <cp:keywords>G.TEC 2022</cp:keywords>
  <cp:lastModifiedBy>Jennifer Okosun</cp:lastModifiedBy>
  <cp:revision>65</cp:revision>
  <dcterms:created xsi:type="dcterms:W3CDTF">2022-07-05T17:56:35Z</dcterms:created>
  <dcterms:modified xsi:type="dcterms:W3CDTF">2022-07-31T21:23:26Z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0x010100F5C7280871900E46863CF69185A809F1</vt:lpwstr>
  </property>
</Properties>
</file>