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7" r:id="rId5"/>
    <p:sldId id="415" r:id="rId6"/>
    <p:sldId id="317" r:id="rId7"/>
    <p:sldId id="402" r:id="rId8"/>
    <p:sldId id="279" r:id="rId9"/>
    <p:sldId id="406" r:id="rId10"/>
    <p:sldId id="408" r:id="rId11"/>
    <p:sldId id="405" r:id="rId12"/>
    <p:sldId id="410" r:id="rId13"/>
    <p:sldId id="409" r:id="rId14"/>
    <p:sldId id="4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FFF4F-9A50-4288-9D43-C26616F1D8B0}" v="1" dt="2024-03-22T17:46:50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3725" autoAdjust="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5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Bailey" userId="bb324d85-5e6c-49ef-a844-054acb9ba042" providerId="ADAL" clId="{5C0FFF4F-9A50-4288-9D43-C26616F1D8B0}"/>
    <pc:docChg chg="modSld">
      <pc:chgData name="Susan Bailey" userId="bb324d85-5e6c-49ef-a844-054acb9ba042" providerId="ADAL" clId="{5C0FFF4F-9A50-4288-9D43-C26616F1D8B0}" dt="2024-03-22T21:19:27.543" v="51" actId="6549"/>
      <pc:docMkLst>
        <pc:docMk/>
      </pc:docMkLst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752814286" sldId="257"/>
        </pc:sldMkLst>
      </pc:sldChg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395518310" sldId="279"/>
        </pc:sldMkLst>
      </pc:sldChg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560021826" sldId="317"/>
        </pc:sldMkLst>
      </pc:sldChg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966776752" sldId="402"/>
        </pc:sldMkLst>
      </pc:sldChg>
      <pc:sldChg chg="modSp mod modTransition">
        <pc:chgData name="Susan Bailey" userId="bb324d85-5e6c-49ef-a844-054acb9ba042" providerId="ADAL" clId="{5C0FFF4F-9A50-4288-9D43-C26616F1D8B0}" dt="2024-03-22T21:19:27.543" v="51" actId="6549"/>
        <pc:sldMkLst>
          <pc:docMk/>
          <pc:sldMk cId="250605638" sldId="405"/>
        </pc:sldMkLst>
        <pc:spChg chg="mod">
          <ac:chgData name="Susan Bailey" userId="bb324d85-5e6c-49ef-a844-054acb9ba042" providerId="ADAL" clId="{5C0FFF4F-9A50-4288-9D43-C26616F1D8B0}" dt="2024-03-22T21:19:27.543" v="51" actId="6549"/>
          <ac:spMkLst>
            <pc:docMk/>
            <pc:sldMk cId="250605638" sldId="405"/>
            <ac:spMk id="3" creationId="{A174F3D8-8869-C9CA-E8F0-4B75721D242A}"/>
          </ac:spMkLst>
        </pc:spChg>
      </pc:sldChg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2744086742" sldId="406"/>
        </pc:sldMkLst>
      </pc:sldChg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490398084" sldId="408"/>
        </pc:sldMkLst>
      </pc:sldChg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233844354" sldId="409"/>
        </pc:sldMkLst>
      </pc:sldChg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2071710181" sldId="410"/>
        </pc:sldMkLst>
      </pc:sldChg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937019905" sldId="413"/>
        </pc:sldMkLst>
      </pc:sldChg>
      <pc:sldChg chg="modTransition">
        <pc:chgData name="Susan Bailey" userId="bb324d85-5e6c-49ef-a844-054acb9ba042" providerId="ADAL" clId="{5C0FFF4F-9A50-4288-9D43-C26616F1D8B0}" dt="2024-03-22T17:46:50.490" v="0"/>
        <pc:sldMkLst>
          <pc:docMk/>
          <pc:sldMk cId="1588781677" sldId="4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version of the directory can be accessed only by members </a:t>
            </a:r>
          </a:p>
          <a:p>
            <a:r>
              <a:rPr lang="en-US" dirty="0"/>
              <a:t>Print version is sent to all members each Spring  </a:t>
            </a:r>
          </a:p>
          <a:p>
            <a:r>
              <a:rPr lang="en-US" dirty="0"/>
              <a:t>Keep your directory listing up to date by entering current data and description of your products and services in Member Max</a:t>
            </a:r>
          </a:p>
          <a:p>
            <a:r>
              <a:rPr lang="en-US" dirty="0"/>
              <a:t>Full- and half-page advertisements are available for a fee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MMeB is a weekly email compendium of updates and industry resources </a:t>
            </a:r>
          </a:p>
          <a:p>
            <a:r>
              <a:rPr lang="en-US" dirty="0"/>
              <a:t>Offer your company discounts to fellow members in the MMeB at no charge </a:t>
            </a:r>
          </a:p>
          <a:p>
            <a:r>
              <a:rPr lang="en-US" dirty="0"/>
              <a:t>Reaches over 10,000 subscribers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Utilize the NCBFAA webinar platform and support staff to host a webinar to advertise your products and services (up to two times a year) </a:t>
            </a:r>
          </a:p>
          <a:p>
            <a:r>
              <a:rPr lang="en-US" dirty="0"/>
              <a:t>Webinars are offered free to all members and advertised in the MMeB</a:t>
            </a:r>
          </a:p>
          <a:p>
            <a:r>
              <a:rPr lang="en-US" dirty="0"/>
              <a:t>After the webinar the host member will receive a complete listing of webinar attendees</a:t>
            </a:r>
          </a:p>
          <a:p>
            <a:r>
              <a:rPr lang="en-US" dirty="0"/>
              <a:t>A link of the archived webinar will be available to attendees that missed the live version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2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Webinars  </a:t>
            </a:r>
          </a:p>
          <a:p>
            <a:r>
              <a:rPr lang="en-US" dirty="0"/>
              <a:t>Members enjoy 30% discount from NCBFAA Educational Institute (NEI)</a:t>
            </a:r>
          </a:p>
          <a:p>
            <a:r>
              <a:rPr lang="en-US" dirty="0"/>
              <a:t>NEI offers webinars and certification programs online </a:t>
            </a:r>
          </a:p>
          <a:p>
            <a:r>
              <a:rPr lang="en-US" dirty="0"/>
              <a:t>Topics include international trade, supply chain management, global logistics, customs brokerage, export transactions, transportation, attendant government regulation,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about how to get involved in NCBFAA and get the most out of your membership: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6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4189752"/>
          </a:xfrm>
        </p:spPr>
        <p:txBody>
          <a:bodyPr anchor="b" anchorCtr="0">
            <a:normAutofit/>
          </a:bodyPr>
          <a:lstStyle/>
          <a:p>
            <a:r>
              <a:rPr lang="en-US" sz="7200" dirty="0"/>
              <a:t>Member Benefits 2024 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73530-C86F-939E-5E67-09F3DCEFF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81"/>
            <a:ext cx="7452360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7D00-44C6-116A-2EEB-E52DBB150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NCBFAA Professional Partners </a:t>
            </a:r>
          </a:p>
        </p:txBody>
      </p:sp>
      <p:pic>
        <p:nvPicPr>
          <p:cNvPr id="21" name="Picture Placeholder 20" descr="Logo, company name&#10;&#10;Description automatically generated">
            <a:extLst>
              <a:ext uri="{FF2B5EF4-FFF2-40B4-BE49-F238E27FC236}">
                <a16:creationId xmlns:a16="http://schemas.microsoft.com/office/drawing/2014/main" id="{74A63DA7-8673-9BF8-D1F6-19FD03F99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699" r="10699"/>
          <a:stretch>
            <a:fillRect/>
          </a:stretch>
        </p:blipFill>
        <p:spPr>
          <a:xfrm>
            <a:off x="3684488" y="1990724"/>
            <a:ext cx="1865468" cy="1435608"/>
          </a:xfrm>
        </p:spPr>
      </p:pic>
      <p:pic>
        <p:nvPicPr>
          <p:cNvPr id="25" name="Picture Placeholder 24" descr="A picture containing text&#10;&#10;Description automatically generated">
            <a:extLst>
              <a:ext uri="{FF2B5EF4-FFF2-40B4-BE49-F238E27FC236}">
                <a16:creationId xmlns:a16="http://schemas.microsoft.com/office/drawing/2014/main" id="{28DBCA58-FCA5-F6DC-9B59-6C3146DDDD1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0791" r="1079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491E7C-FF73-295F-7BF9-C131EABCCF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9500" y="3781425"/>
            <a:ext cx="1775513" cy="365760"/>
          </a:xfrm>
        </p:spPr>
        <p:txBody>
          <a:bodyPr/>
          <a:lstStyle/>
          <a:p>
            <a:r>
              <a:rPr lang="en-US" sz="2400" dirty="0" err="1"/>
              <a:t>Monex,USA</a:t>
            </a: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7C10AB-C4E0-804A-9C40-097090F4D9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8733" y="4232949"/>
            <a:ext cx="1711572" cy="155341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offers our members access to foreign currency exchanges, discounted wire transfers and more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628826-46F5-CCC4-FEA5-5D605117FF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 err="1"/>
              <a:t>Altigro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BD59BE-2CEE-61DF-92F1-9AA74E3BA2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retirement and wealth building solutions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87CE9F-39D7-DCAE-A576-EA3B4B4AB9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400" dirty="0"/>
              <a:t>Paychex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67C45E-595D-2D97-7C49-863C215266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offers a discounted one-stop-shop for HR, Payroll, Insurance, and benefits administration (discount up to 15%)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E3B92D-82FB-C65F-EAE4-05732DE4A8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2400" dirty="0"/>
              <a:t>Insurance</a:t>
            </a:r>
            <a:r>
              <a:rPr lang="en-US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E50659-DF6C-05FA-24E9-48803AACFB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10% discounts on insurance from Affiliate Members Avalon, Roanoke, IB&amp;M and others (worth hundreds to thousands of dollars)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389E735D-746C-C8FB-3781-EA949AD9E7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0699" r="1069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FF53189-9173-DE69-15D4-EF97B2FE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92" y="1990724"/>
            <a:ext cx="1775513" cy="14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Placeholder 37" descr="Text, logo&#10;&#10;Description automatically generated">
            <a:extLst>
              <a:ext uri="{FF2B5EF4-FFF2-40B4-BE49-F238E27FC236}">
                <a16:creationId xmlns:a16="http://schemas.microsoft.com/office/drawing/2014/main" id="{BA7153D9-462E-94E8-546A-6E42127B3F4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l="851" r="85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338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A2F7-7523-CE52-9FAB-6978AA4B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268618"/>
            <a:ext cx="11091600" cy="2103390"/>
          </a:xfrm>
        </p:spPr>
        <p:txBody>
          <a:bodyPr/>
          <a:lstStyle/>
          <a:p>
            <a:pPr algn="ctr"/>
            <a:r>
              <a:rPr lang="en-US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Elevating the success of our members is our goal </a:t>
            </a: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5049B-15A0-2C64-9494-C3DFB2DF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4000" dirty="0"/>
              <a:t>Contact Amy Dawson Taggart, National Membership Director at membership@ncbfaa.org </a:t>
            </a:r>
          </a:p>
          <a:p>
            <a:pPr marL="0" indent="0" algn="ctr">
              <a:buNone/>
            </a:pPr>
            <a:r>
              <a:rPr lang="en-US" sz="4800" dirty="0"/>
              <a:t>Contact membership team representative at (202) 466-0222</a:t>
            </a:r>
          </a:p>
        </p:txBody>
      </p:sp>
    </p:spTree>
    <p:extLst>
      <p:ext uri="{BB962C8B-B14F-4D97-AF65-F5344CB8AC3E}">
        <p14:creationId xmlns:p14="http://schemas.microsoft.com/office/powerpoint/2010/main" val="9370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138E-E85C-A3BA-FA1F-2B989A12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NCBFAA?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285F-C0F1-1E38-546D-4B551D2D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99" y="1294544"/>
            <a:ext cx="11090274" cy="4931595"/>
          </a:xfrm>
        </p:spPr>
        <p:txBody>
          <a:bodyPr/>
          <a:lstStyle/>
          <a:p>
            <a:r>
              <a:rPr lang="en-US" sz="2400" dirty="0"/>
              <a:t>Headquartered in the Washington DC metro area</a:t>
            </a:r>
          </a:p>
          <a:p>
            <a:r>
              <a:rPr lang="en-US" sz="2400" dirty="0"/>
              <a:t>Represents more than 1,300 member companies with 110,000 employees in international trade</a:t>
            </a:r>
          </a:p>
          <a:p>
            <a:r>
              <a:rPr lang="en-US" sz="2400" dirty="0"/>
              <a:t>The nation's leading freight forwarders, customs brokers, ocean transportation intermediaries (OTIs), NVOCCs and air cargo agents, serving more than 250,000 importers and exporters. </a:t>
            </a:r>
          </a:p>
          <a:p>
            <a:r>
              <a:rPr lang="en-US" sz="2400" dirty="0"/>
              <a:t>The Association’s members handle more than 97% of the entries for goods imported into the United States and are directly involved with the logistics of these goods. </a:t>
            </a:r>
          </a:p>
          <a:p>
            <a:r>
              <a:rPr lang="en-US" sz="2400" dirty="0"/>
              <a:t>Our members operating as OTIs are involved with approximately 80 to 85% of all exports from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15887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9000000" cy="191446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 &amp; Advocacy</a:t>
            </a: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2452921"/>
            <a:ext cx="10026011" cy="3317980"/>
          </a:xfrm>
        </p:spPr>
        <p:txBody>
          <a:bodyPr vert="horz" wrap="square" lIns="0" tIns="0" rIns="0" bIns="0" rtlCol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NCBFAA Annual Meeting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Government Affairs Conference (GAC)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Lobby Day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NCBFAA Board Meetings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NCBFAA Committees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E366-E9A0-9914-44F7-D2BC275A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NCBFAA Membership Directory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2A444-9151-2A25-0B38-99740397F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872" y="1534160"/>
            <a:ext cx="4554583" cy="5116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7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683" y="1173019"/>
            <a:ext cx="3433935" cy="3001818"/>
          </a:xfrm>
        </p:spPr>
        <p:txBody>
          <a:bodyPr>
            <a:noAutofit/>
          </a:bodyPr>
          <a:lstStyle/>
          <a:p>
            <a:r>
              <a:rPr lang="en-US" sz="6000" dirty="0"/>
              <a:t>Monday Morning E-Briefing </a:t>
            </a:r>
          </a:p>
        </p:txBody>
      </p:sp>
      <p:pic>
        <p:nvPicPr>
          <p:cNvPr id="4" name="Picture Placeholder 3" descr="A person working on his computer&#10;&#10;Description automatically generated with medium confidence">
            <a:extLst>
              <a:ext uri="{FF2B5EF4-FFF2-40B4-BE49-F238E27FC236}">
                <a16:creationId xmlns:a16="http://schemas.microsoft.com/office/drawing/2014/main" id="{B2E159B8-12CD-E6F7-C582-642A7F714D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641" r="16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E366-E9A0-9914-44F7-D2BC275A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Host a Webinar with NCBFAA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4385F-6579-8586-21EA-373D4DEBC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35" y="1750059"/>
            <a:ext cx="4073238" cy="43427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10D28-4BBD-F51D-19E8-F8B8C8A3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8435" y="1750060"/>
            <a:ext cx="4193309" cy="43427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E366-E9A0-9914-44F7-D2BC275A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Earn Continuing Education Credit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7172" name="Picture 4" descr="National Center for Victims of Crime - CE">
            <a:extLst>
              <a:ext uri="{FF2B5EF4-FFF2-40B4-BE49-F238E27FC236}">
                <a16:creationId xmlns:a16="http://schemas.microsoft.com/office/drawing/2014/main" id="{21F3F1DA-153F-0B46-442B-19B74457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4" y="1901499"/>
            <a:ext cx="4193311" cy="41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7AF0-3EC0-7B58-C1EB-49E62988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Members Only Free Access to Resources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4F3D8-8869-C9CA-E8F0-4B75721D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documents designed exclusively for members (nonmembers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pay  $1,500 per year per item)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NCBFAA Power of Attorney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NCBFAA Terms &amp; Conditions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NCBFAA Bill of Lading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Shipper's Letter of Instruction Model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USPPI Responsibility Information Sheet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 Toolkit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881DA-75E6-8E26-314A-79D21354B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Pen placed on top of a signature line">
            <a:extLst>
              <a:ext uri="{FF2B5EF4-FFF2-40B4-BE49-F238E27FC236}">
                <a16:creationId xmlns:a16="http://schemas.microsoft.com/office/drawing/2014/main" id="{91BE5C87-34C3-8DE7-9653-AAAAE595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750060"/>
            <a:ext cx="3565525" cy="43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FC2A-901C-16EA-D8C0-AB6ECBBE0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755240"/>
          </a:xfrm>
        </p:spPr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Shippers Association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money on contracts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up to $5K a year or more depending on volume per year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110AF-91FB-B758-D680-330D1AE40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Ex-Works, Inc.   </a:t>
            </a:r>
          </a:p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free trucking vetting services</a:t>
            </a:r>
          </a:p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worth up to $48,000 a year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Placeholder 9" descr="Logo, company name&#10;&#10;Description automatically generated">
            <a:extLst>
              <a:ext uri="{FF2B5EF4-FFF2-40B4-BE49-F238E27FC236}">
                <a16:creationId xmlns:a16="http://schemas.microsoft.com/office/drawing/2014/main" id="{F8F41E32-BD9C-0F39-4E8A-F14BE9EFB5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544" b="7544"/>
          <a:stretch>
            <a:fillRect/>
          </a:stretch>
        </p:blipFill>
        <p:spPr>
          <a:xfrm>
            <a:off x="7007301" y="548640"/>
            <a:ext cx="4760584" cy="2880360"/>
          </a:xfrm>
        </p:spPr>
      </p:pic>
      <p:pic>
        <p:nvPicPr>
          <p:cNvPr id="12" name="Picture Placeholder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D31647-B4C6-EC60-AE1C-279581E2E4F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7544" b="7544"/>
          <a:stretch>
            <a:fillRect/>
          </a:stretch>
        </p:blipFill>
        <p:spPr>
          <a:xfrm>
            <a:off x="6556248" y="3429000"/>
            <a:ext cx="4760584" cy="2880360"/>
          </a:xfrm>
        </p:spPr>
      </p:pic>
    </p:spTree>
    <p:extLst>
      <p:ext uri="{BB962C8B-B14F-4D97-AF65-F5344CB8AC3E}">
        <p14:creationId xmlns:p14="http://schemas.microsoft.com/office/powerpoint/2010/main" val="2071710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4|6"/>
</p:tagLst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71af3243-3dd4-4a8d-8c0d-dd76da1f02a5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230e9df3-be65-4c73-a93b-d1236ebd677e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{CEBBDC74-7723-42E7-B1F5-78866E5A8C7A}tf33713516_win32</Template>
  <TotalTime>495</TotalTime>
  <Words>559</Words>
  <Application>Microsoft Office PowerPoint</Application>
  <PresentationFormat>Widescreen</PresentationFormat>
  <Paragraphs>64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Walbaum Display</vt:lpstr>
      <vt:lpstr>3DFloatVTI</vt:lpstr>
      <vt:lpstr>Member Benefits 2024 </vt:lpstr>
      <vt:lpstr>What is NCBFAA? </vt:lpstr>
      <vt:lpstr>Networking &amp; Advocacy </vt:lpstr>
      <vt:lpstr>NCBFAA Membership Directory  </vt:lpstr>
      <vt:lpstr>Monday Morning E-Briefing </vt:lpstr>
      <vt:lpstr> Host a Webinar with NCBFAA  </vt:lpstr>
      <vt:lpstr>Earn Continuing Education Credit    </vt:lpstr>
      <vt:lpstr>Members Only Free Access to Resources   </vt:lpstr>
      <vt:lpstr>Shippers Association   save money on contracts  savings up to $5K a year or more depending on volume per year </vt:lpstr>
      <vt:lpstr>NCBFAA Professional Partners </vt:lpstr>
      <vt:lpstr>Elevating the success of our members is our goal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Benefits 2022</dc:title>
  <dc:creator>Susan Bailey</dc:creator>
  <cp:lastModifiedBy>Susan Bailey</cp:lastModifiedBy>
  <cp:revision>4</cp:revision>
  <dcterms:created xsi:type="dcterms:W3CDTF">2022-05-17T18:35:56Z</dcterms:created>
  <dcterms:modified xsi:type="dcterms:W3CDTF">2024-03-22T21:19:31Z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